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League Spartan" charset="1" panose="00000800000000000000"/>
      <p:regular r:id="rId45"/>
    </p:embeddedFont>
    <p:embeddedFont>
      <p:font typeface="Roboto Bold" charset="1" panose="02000000000000000000"/>
      <p:regular r:id="rId46"/>
    </p:embeddedFont>
    <p:embeddedFont>
      <p:font typeface="Poppins" charset="1" panose="00000500000000000000"/>
      <p:regular r:id="rId47"/>
    </p:embeddedFont>
    <p:embeddedFont>
      <p:font typeface="Roboto" charset="1" panose="02000000000000000000"/>
      <p:regular r:id="rId48"/>
    </p:embeddedFont>
    <p:embeddedFont>
      <p:font typeface="Poppins Italics" charset="1" panose="00000500000000000000"/>
      <p:regular r:id="rId49"/>
    </p:embeddedFont>
    <p:embeddedFont>
      <p:font typeface="Poppins Bold" charset="1" panose="00000800000000000000"/>
      <p:regular r:id="rId50"/>
    </p:embeddedFont>
    <p:embeddedFont>
      <p:font typeface="Archivo Black" charset="1" panose="020B0A03020202020B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SitiFadilahNurkhotimah/9_Laili-Nurrohmatul-Fadhila-Zulfa_Siti-Fadilah-Nurkhotimah_2024C_Projek_Akhir_Data_Wrangling" TargetMode="External" Type="http://schemas.openxmlformats.org/officeDocument/2006/relationships/hyperlink"/><Relationship Id="rId2" Target="../media/image2.jpeg" Type="http://schemas.openxmlformats.org/officeDocument/2006/relationships/image"/><Relationship Id="rId3" Target="../media/image9.png" Type="http://schemas.openxmlformats.org/officeDocument/2006/relationships/image"/><Relationship Id="rId4" Target="https://github.com/SitiFadilahNurkhotimah/9_Laili-Nurrohmatul-Fadhila-Zulfa_Siti-Fadilah-Nurkhotimah_2024C_Projek_Akhir_Data_Wrangling" TargetMode="External" Type="http://schemas.openxmlformats.org/officeDocument/2006/relationships/hyperlink"/><Relationship Id="rId5" Target="https://github.com/SitiFadilahNurkhotimah/9_Laili-Nurrohmatul-Fadhila-Zulfa_Siti-Fadilah-Nurkhotimah_2024C_Projek_Akhir_Data_Wrangling" TargetMode="External" Type="http://schemas.openxmlformats.org/officeDocument/2006/relationships/hyperlink"/><Relationship Id="rId6" Target="https://github.com/SitiFadilahNurkhotimah/9_Laili-Nurrohmatul-Fadhila-Zulfa_Siti-Fadilah-Nurkhotimah_2024C_Projek_Akhir_Data_Wrangling" TargetMode="External" Type="http://schemas.openxmlformats.org/officeDocument/2006/relationships/hyperlink"/><Relationship Id="rId7" Target="https://github.com/SitiFadilahNurkhotimah/9_Laili-Nurrohmatul-Fadhila-Zulfa_Siti-Fadilah-Nurkhotimah_2024C_Projek_Akhir_Data_Wrangling" TargetMode="External" Type="http://schemas.openxmlformats.org/officeDocument/2006/relationships/hyperlink"/><Relationship Id="rId8" Target="https://github.com/SitiFadilahNurkhotimah/9_Laili-Nurrohmatul-Fadhila-Zulfa_Siti-Fadilah-Nurkhotimah_2024C_Projek_Akhir_Data_Wrangling" TargetMode="External" Type="http://schemas.openxmlformats.org/officeDocument/2006/relationships/hyperlink"/><Relationship Id="rId9" Target="https://github.com/SitiFadilahNurkhotimah/9_Laili-Nurrohmatul-Fadhila-Zulfa_Siti-Fadilah-Nurkhotimah_2024C_Projek_Akhir_Data_Wrangl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572572" y="3362629"/>
            <a:ext cx="13142856" cy="3975735"/>
          </a:xfrm>
          <a:prstGeom prst="rect">
            <a:avLst/>
          </a:prstGeom>
        </p:spPr>
        <p:txBody>
          <a:bodyPr anchor="t" rtlCol="false" tIns="0" lIns="0" bIns="0" rIns="0">
            <a:spAutoFit/>
          </a:bodyPr>
          <a:lstStyle/>
          <a:p>
            <a:pPr algn="ctr">
              <a:lnSpc>
                <a:spcPts val="6345"/>
              </a:lnSpc>
            </a:pPr>
            <a:r>
              <a:rPr lang="en-US" b="true" sz="4500" spc="144">
                <a:solidFill>
                  <a:srgbClr val="004AAD"/>
                </a:solidFill>
                <a:latin typeface="League Spartan"/>
                <a:ea typeface="League Spartan"/>
                <a:cs typeface="League Spartan"/>
                <a:sym typeface="League Spartan"/>
              </a:rPr>
              <a:t>ANALISIS PENGARUH FAKTOR IKLIM DAN KEPADATAN PENDUDUK TERHADAP KASUS DEMAM BERDARAH DENGUE (DBD) MENURUT PROVINSI DI INDONESIA TAHUN 2019 – 2020</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675852" y="1349671"/>
            <a:ext cx="10936296" cy="913044"/>
          </a:xfrm>
          <a:prstGeom prst="rect">
            <a:avLst/>
          </a:prstGeom>
        </p:spPr>
        <p:txBody>
          <a:bodyPr anchor="t" rtlCol="false" tIns="0" lIns="0" bIns="0" rIns="0">
            <a:spAutoFit/>
          </a:bodyPr>
          <a:lstStyle/>
          <a:p>
            <a:pPr algn="ctr">
              <a:lnSpc>
                <a:spcPts val="7424"/>
              </a:lnSpc>
            </a:pPr>
            <a:r>
              <a:rPr lang="en-US" b="true" sz="5303">
                <a:solidFill>
                  <a:srgbClr val="303642"/>
                </a:solidFill>
                <a:latin typeface="Roboto Bold"/>
                <a:ea typeface="Roboto Bold"/>
                <a:cs typeface="Roboto Bold"/>
                <a:sym typeface="Roboto Bold"/>
              </a:rPr>
              <a:t>PROJEK AKHIR DATA WRANGLING</a:t>
            </a:r>
          </a:p>
        </p:txBody>
      </p:sp>
      <p:sp>
        <p:nvSpPr>
          <p:cNvPr name="TextBox 8" id="8"/>
          <p:cNvSpPr txBox="true"/>
          <p:nvPr/>
        </p:nvSpPr>
        <p:spPr>
          <a:xfrm rot="0">
            <a:off x="4880587" y="8466852"/>
            <a:ext cx="8526827" cy="791448"/>
          </a:xfrm>
          <a:prstGeom prst="rect">
            <a:avLst/>
          </a:prstGeom>
        </p:spPr>
        <p:txBody>
          <a:bodyPr anchor="t" rtlCol="false" tIns="0" lIns="0" bIns="0" rIns="0">
            <a:spAutoFit/>
          </a:bodyPr>
          <a:lstStyle/>
          <a:p>
            <a:pPr algn="ctr">
              <a:lnSpc>
                <a:spcPts val="3107"/>
              </a:lnSpc>
            </a:pPr>
            <a:r>
              <a:rPr lang="en-US" sz="2219">
                <a:solidFill>
                  <a:srgbClr val="303642"/>
                </a:solidFill>
                <a:latin typeface="Poppins"/>
                <a:ea typeface="Poppins"/>
                <a:cs typeface="Poppins"/>
                <a:sym typeface="Poppins"/>
              </a:rPr>
              <a:t>Dosen Pengampu:</a:t>
            </a:r>
          </a:p>
          <a:p>
            <a:pPr algn="ctr">
              <a:lnSpc>
                <a:spcPts val="3107"/>
              </a:lnSpc>
              <a:spcBef>
                <a:spcPct val="0"/>
              </a:spcBef>
            </a:pPr>
            <a:r>
              <a:rPr lang="en-US" sz="2219">
                <a:solidFill>
                  <a:srgbClr val="303642"/>
                </a:solidFill>
                <a:latin typeface="Poppins"/>
                <a:ea typeface="Poppins"/>
                <a:cs typeface="Poppins"/>
                <a:sym typeface="Poppins"/>
              </a:rPr>
              <a:t>Ulfa Siti Nuraini, S.Stat., M.Stat.</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24123" y="1056560"/>
            <a:ext cx="12135177" cy="6127870"/>
          </a:xfrm>
          <a:custGeom>
            <a:avLst/>
            <a:gdLst/>
            <a:ahLst/>
            <a:cxnLst/>
            <a:rect r="r" b="b" t="t" l="l"/>
            <a:pathLst>
              <a:path h="6127870" w="12135177">
                <a:moveTo>
                  <a:pt x="0" y="0"/>
                </a:moveTo>
                <a:lnTo>
                  <a:pt x="12135177" y="0"/>
                </a:lnTo>
                <a:lnTo>
                  <a:pt x="12135177" y="6127869"/>
                </a:lnTo>
                <a:lnTo>
                  <a:pt x="0" y="6127869"/>
                </a:lnTo>
                <a:lnTo>
                  <a:pt x="0" y="0"/>
                </a:lnTo>
                <a:close/>
              </a:path>
            </a:pathLst>
          </a:custGeom>
          <a:blipFill>
            <a:blip r:embed="rId3"/>
            <a:stretch>
              <a:fillRect l="0" t="-5699" r="0" b="0"/>
            </a:stretch>
          </a:blipFill>
        </p:spPr>
      </p:sp>
      <p:sp>
        <p:nvSpPr>
          <p:cNvPr name="TextBox 4" id="4"/>
          <p:cNvSpPr txBox="true"/>
          <p:nvPr/>
        </p:nvSpPr>
        <p:spPr>
          <a:xfrm rot="0">
            <a:off x="1028700" y="1279959"/>
            <a:ext cx="3589040" cy="769248"/>
          </a:xfrm>
          <a:prstGeom prst="rect">
            <a:avLst/>
          </a:prstGeom>
        </p:spPr>
        <p:txBody>
          <a:bodyPr anchor="t" rtlCol="false" tIns="0" lIns="0" bIns="0" rIns="0">
            <a:spAutoFit/>
          </a:bodyPr>
          <a:lstStyle/>
          <a:p>
            <a:pPr algn="l">
              <a:lnSpc>
                <a:spcPts val="6285"/>
              </a:lnSpc>
            </a:pPr>
            <a:r>
              <a:rPr lang="en-US" b="true" sz="4489">
                <a:solidFill>
                  <a:srgbClr val="004AAD"/>
                </a:solidFill>
                <a:latin typeface="League Spartan"/>
                <a:ea typeface="League Spartan"/>
                <a:cs typeface="League Spartan"/>
                <a:sym typeface="League Spartan"/>
              </a:rPr>
              <a:t>PENELITIAN</a:t>
            </a:r>
          </a:p>
        </p:txBody>
      </p:sp>
      <p:sp>
        <p:nvSpPr>
          <p:cNvPr name="TextBox 5" id="5"/>
          <p:cNvSpPr txBox="true"/>
          <p:nvPr/>
        </p:nvSpPr>
        <p:spPr>
          <a:xfrm rot="0">
            <a:off x="1028700" y="639471"/>
            <a:ext cx="4095423" cy="748452"/>
          </a:xfrm>
          <a:prstGeom prst="rect">
            <a:avLst/>
          </a:prstGeom>
        </p:spPr>
        <p:txBody>
          <a:bodyPr anchor="t" rtlCol="false" tIns="0" lIns="0" bIns="0" rIns="0">
            <a:spAutoFit/>
          </a:bodyPr>
          <a:lstStyle/>
          <a:p>
            <a:pPr algn="l">
              <a:lnSpc>
                <a:spcPts val="6099"/>
              </a:lnSpc>
            </a:pPr>
            <a:r>
              <a:rPr lang="en-US" sz="4357">
                <a:solidFill>
                  <a:srgbClr val="000000"/>
                </a:solidFill>
                <a:latin typeface="Roboto"/>
                <a:ea typeface="Roboto"/>
                <a:cs typeface="Roboto"/>
                <a:sym typeface="Roboto"/>
              </a:rPr>
              <a:t>METODOLOGI</a:t>
            </a:r>
          </a:p>
        </p:txBody>
      </p:sp>
      <p:sp>
        <p:nvSpPr>
          <p:cNvPr name="TextBox 6" id="6"/>
          <p:cNvSpPr txBox="true"/>
          <p:nvPr/>
        </p:nvSpPr>
        <p:spPr>
          <a:xfrm rot="0">
            <a:off x="575932" y="7379058"/>
            <a:ext cx="14106073" cy="223200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Data Publishing</a:t>
            </a:r>
          </a:p>
          <a:p>
            <a:pPr algn="l">
              <a:lnSpc>
                <a:spcPts val="2976"/>
              </a:lnSpc>
            </a:pPr>
            <a:r>
              <a:rPr lang="en-US" sz="2125">
                <a:solidFill>
                  <a:srgbClr val="000000"/>
                </a:solidFill>
                <a:latin typeface="Poppins"/>
                <a:ea typeface="Poppins"/>
                <a:cs typeface="Poppins"/>
                <a:sym typeface="Poppins"/>
              </a:rPr>
              <a:t>Publishing untuk penelitian ini dikumpulkan dan didokumentasikan pada GitHub melalui link berikut.</a:t>
            </a:r>
          </a:p>
          <a:p>
            <a:pPr algn="l">
              <a:lnSpc>
                <a:spcPts val="2976"/>
              </a:lnSpc>
              <a:spcBef>
                <a:spcPct val="0"/>
              </a:spcBef>
            </a:pPr>
            <a:r>
              <a:rPr lang="en-US" sz="2125" u="sng">
                <a:solidFill>
                  <a:srgbClr val="000000"/>
                </a:solidFill>
                <a:latin typeface="Poppins"/>
                <a:ea typeface="Poppins"/>
                <a:cs typeface="Poppins"/>
                <a:sym typeface="Poppins"/>
                <a:hlinkClick r:id="rId4" tooltip="https://github.com/SitiFadilahNurkhotimah/9_Laili-Nurrohmatul-Fadhila-Zulfa_Siti-Fadilah-Nurkhotimah_2024C_Projek_Akhir_Data_Wrangling"/>
              </a:rPr>
              <a:t>SitiF</a:t>
            </a:r>
            <a:r>
              <a:rPr lang="en-US" sz="2125" u="sng">
                <a:solidFill>
                  <a:srgbClr val="000000"/>
                </a:solidFill>
                <a:latin typeface="Poppins"/>
                <a:ea typeface="Poppins"/>
                <a:cs typeface="Poppins"/>
                <a:sym typeface="Poppins"/>
                <a:hlinkClick r:id="rId5" tooltip="https://github.com/SitiFadilahNurkhotimah/9_Laili-Nurrohmatul-Fadhila-Zulfa_Siti-Fadilah-Nurkhotimah_2024C_Projek_Akhir_Data_Wrangling"/>
              </a:rPr>
              <a:t>adilahNurkhotimah/9_Lai</a:t>
            </a:r>
            <a:r>
              <a:rPr lang="en-US" sz="2125" u="sng">
                <a:solidFill>
                  <a:srgbClr val="000000"/>
                </a:solidFill>
                <a:latin typeface="Poppins"/>
                <a:ea typeface="Poppins"/>
                <a:cs typeface="Poppins"/>
                <a:sym typeface="Poppins"/>
                <a:hlinkClick r:id="rId6" tooltip="https://github.com/SitiFadilahNurkhotimah/9_Laili-Nurrohmatul-Fadhila-Zulfa_Siti-Fadilah-Nurkhotimah_2024C_Projek_Akhir_Data_Wrangling"/>
              </a:rPr>
              <a:t>l</a:t>
            </a:r>
            <a:r>
              <a:rPr lang="en-US" sz="2125" u="sng">
                <a:solidFill>
                  <a:srgbClr val="000000"/>
                </a:solidFill>
                <a:latin typeface="Poppins"/>
                <a:ea typeface="Poppins"/>
                <a:cs typeface="Poppins"/>
                <a:sym typeface="Poppins"/>
                <a:hlinkClick r:id="rId7" tooltip="https://github.com/SitiFadilahNurkhotimah/9_Laili-Nurrohmatul-Fadhila-Zulfa_Siti-Fadilah-Nurkhotimah_2024C_Projek_Akhir_Data_Wrangling"/>
              </a:rPr>
              <a:t>i-Nurroh</a:t>
            </a:r>
            <a:r>
              <a:rPr lang="en-US" sz="2125" u="sng">
                <a:solidFill>
                  <a:srgbClr val="000000"/>
                </a:solidFill>
                <a:latin typeface="Poppins"/>
                <a:ea typeface="Poppins"/>
                <a:cs typeface="Poppins"/>
                <a:sym typeface="Poppins"/>
                <a:hlinkClick r:id="rId8" tooltip="https://github.com/SitiFadilahNurkhotimah/9_Laili-Nurrohmatul-Fadhila-Zulfa_Siti-Fadilah-Nurkhotimah_2024C_Projek_Akhir_Data_Wrangling"/>
              </a:rPr>
              <a:t>ma</a:t>
            </a:r>
            <a:r>
              <a:rPr lang="en-US" sz="2125" u="sng">
                <a:solidFill>
                  <a:srgbClr val="000000"/>
                </a:solidFill>
                <a:latin typeface="Poppins"/>
                <a:ea typeface="Poppins"/>
                <a:cs typeface="Poppins"/>
                <a:sym typeface="Poppins"/>
                <a:hlinkClick r:id="rId9" tooltip="https://github.com/SitiFadilahNurkhotimah/9_Laili-Nurrohmatul-Fadhila-Zulfa_Siti-Fadilah-Nurkhotimah_2024C_Projek_Akhir_Data_Wrangling"/>
              </a:rPr>
              <a:t>tul-Fadhil</a:t>
            </a:r>
            <a:r>
              <a:rPr lang="en-US" sz="2125" u="sng">
                <a:solidFill>
                  <a:srgbClr val="000000"/>
                </a:solidFill>
                <a:latin typeface="Poppins"/>
                <a:ea typeface="Poppins"/>
                <a:cs typeface="Poppins"/>
                <a:sym typeface="Poppins"/>
                <a:hlinkClick r:id="rId10" tooltip="https://github.com/SitiFadilahNurkhotimah/9_Laili-Nurrohmatul-Fadhila-Zulfa_Siti-Fadilah-Nurkhotimah_2024C_Projek_Akhir_Data_Wrangling"/>
              </a:rPr>
              <a:t>a-Zulfa_Siti-Fadilah-Nurkhotimah_2024C_Projek_Akhir_Data_Wrangling: Analisis Pengaruh Faktor Iklim dan Kepadatan Penduduk terhadap Kasus Demam Berdarah Dengue (DBD) Menurut Provinsi di Indonesia Tahun 2019–2020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HASIL DAN PEMBAHASAN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PENGAMBILAN DATA</a:t>
            </a:r>
          </a:p>
        </p:txBody>
      </p:sp>
      <p:grpSp>
        <p:nvGrpSpPr>
          <p:cNvPr name="Group 9" id="9"/>
          <p:cNvGrpSpPr/>
          <p:nvPr/>
        </p:nvGrpSpPr>
        <p:grpSpPr>
          <a:xfrm rot="0">
            <a:off x="12485179" y="1333947"/>
            <a:ext cx="4774121" cy="578095"/>
            <a:chOff x="0" y="0"/>
            <a:chExt cx="1257382" cy="152256"/>
          </a:xfrm>
        </p:grpSpPr>
        <p:sp>
          <p:nvSpPr>
            <p:cNvPr name="Freeform 10" id="10"/>
            <p:cNvSpPr/>
            <p:nvPr/>
          </p:nvSpPr>
          <p:spPr>
            <a:xfrm flipH="false" flipV="false" rot="0">
              <a:off x="0" y="0"/>
              <a:ext cx="1257382" cy="152256"/>
            </a:xfrm>
            <a:custGeom>
              <a:avLst/>
              <a:gdLst/>
              <a:ahLst/>
              <a:cxnLst/>
              <a:rect r="r" b="b" t="t" l="l"/>
              <a:pathLst>
                <a:path h="152256" w="1257382">
                  <a:moveTo>
                    <a:pt x="0" y="0"/>
                  </a:moveTo>
                  <a:lnTo>
                    <a:pt x="1257382" y="0"/>
                  </a:lnTo>
                  <a:lnTo>
                    <a:pt x="1257382" y="152256"/>
                  </a:lnTo>
                  <a:lnTo>
                    <a:pt x="0" y="152256"/>
                  </a:lnTo>
                  <a:close/>
                </a:path>
              </a:pathLst>
            </a:custGeom>
            <a:solidFill>
              <a:srgbClr val="004AAD"/>
            </a:solidFill>
          </p:spPr>
        </p:sp>
        <p:sp>
          <p:nvSpPr>
            <p:cNvPr name="TextBox 11" id="11"/>
            <p:cNvSpPr txBox="true"/>
            <p:nvPr/>
          </p:nvSpPr>
          <p:spPr>
            <a:xfrm>
              <a:off x="0" y="-47625"/>
              <a:ext cx="1257382" cy="19988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2910096" y="1345242"/>
            <a:ext cx="7154334" cy="47930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Hasil proses wrangling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485179" y="1333947"/>
            <a:ext cx="4774121" cy="578095"/>
            <a:chOff x="0" y="0"/>
            <a:chExt cx="1257382" cy="152256"/>
          </a:xfrm>
        </p:grpSpPr>
        <p:sp>
          <p:nvSpPr>
            <p:cNvPr name="Freeform 4" id="4"/>
            <p:cNvSpPr/>
            <p:nvPr/>
          </p:nvSpPr>
          <p:spPr>
            <a:xfrm flipH="false" flipV="false" rot="0">
              <a:off x="0" y="0"/>
              <a:ext cx="1257382" cy="152256"/>
            </a:xfrm>
            <a:custGeom>
              <a:avLst/>
              <a:gdLst/>
              <a:ahLst/>
              <a:cxnLst/>
              <a:rect r="r" b="b" t="t" l="l"/>
              <a:pathLst>
                <a:path h="152256" w="1257382">
                  <a:moveTo>
                    <a:pt x="0" y="0"/>
                  </a:moveTo>
                  <a:lnTo>
                    <a:pt x="1257382" y="0"/>
                  </a:lnTo>
                  <a:lnTo>
                    <a:pt x="1257382" y="152256"/>
                  </a:lnTo>
                  <a:lnTo>
                    <a:pt x="0" y="152256"/>
                  </a:lnTo>
                  <a:close/>
                </a:path>
              </a:pathLst>
            </a:custGeom>
            <a:solidFill>
              <a:srgbClr val="004AAD"/>
            </a:solidFill>
          </p:spPr>
        </p:sp>
        <p:sp>
          <p:nvSpPr>
            <p:cNvPr name="TextBox 5" id="5"/>
            <p:cNvSpPr txBox="true"/>
            <p:nvPr/>
          </p:nvSpPr>
          <p:spPr>
            <a:xfrm>
              <a:off x="0" y="-47625"/>
              <a:ext cx="1257382" cy="19988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678142" y="6817029"/>
            <a:ext cx="4944048" cy="1825927"/>
          </a:xfrm>
          <a:custGeom>
            <a:avLst/>
            <a:gdLst/>
            <a:ahLst/>
            <a:cxnLst/>
            <a:rect r="r" b="b" t="t" l="l"/>
            <a:pathLst>
              <a:path h="1825927" w="4944048">
                <a:moveTo>
                  <a:pt x="0" y="0"/>
                </a:moveTo>
                <a:lnTo>
                  <a:pt x="4944049" y="0"/>
                </a:lnTo>
                <a:lnTo>
                  <a:pt x="4944049" y="1825927"/>
                </a:lnTo>
                <a:lnTo>
                  <a:pt x="0" y="1825927"/>
                </a:lnTo>
                <a:lnTo>
                  <a:pt x="0" y="0"/>
                </a:lnTo>
                <a:close/>
              </a:path>
            </a:pathLst>
          </a:custGeom>
          <a:blipFill>
            <a:blip r:embed="rId3"/>
            <a:stretch>
              <a:fillRect l="0" t="0" r="0" b="0"/>
            </a:stretch>
          </a:blipFill>
        </p:spPr>
      </p:sp>
      <p:sp>
        <p:nvSpPr>
          <p:cNvPr name="Freeform 7" id="7"/>
          <p:cNvSpPr/>
          <p:nvPr/>
        </p:nvSpPr>
        <p:spPr>
          <a:xfrm flipH="false" flipV="false" rot="0">
            <a:off x="12774591" y="6735839"/>
            <a:ext cx="5413752" cy="1907117"/>
          </a:xfrm>
          <a:custGeom>
            <a:avLst/>
            <a:gdLst/>
            <a:ahLst/>
            <a:cxnLst/>
            <a:rect r="r" b="b" t="t" l="l"/>
            <a:pathLst>
              <a:path h="1907117" w="5413752">
                <a:moveTo>
                  <a:pt x="0" y="0"/>
                </a:moveTo>
                <a:lnTo>
                  <a:pt x="5413752" y="0"/>
                </a:lnTo>
                <a:lnTo>
                  <a:pt x="5413752" y="1907117"/>
                </a:lnTo>
                <a:lnTo>
                  <a:pt x="0" y="1907117"/>
                </a:lnTo>
                <a:lnTo>
                  <a:pt x="0" y="0"/>
                </a:lnTo>
                <a:close/>
              </a:path>
            </a:pathLst>
          </a:custGeom>
          <a:blipFill>
            <a:blip r:embed="rId4"/>
            <a:stretch>
              <a:fillRect l="0" t="0" r="0" b="0"/>
            </a:stretch>
          </a:blipFill>
        </p:spPr>
      </p:sp>
      <p:sp>
        <p:nvSpPr>
          <p:cNvPr name="TextBox 8" id="8"/>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9" id="9"/>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10" id="10"/>
          <p:cNvSpPr txBox="true"/>
          <p:nvPr/>
        </p:nvSpPr>
        <p:spPr>
          <a:xfrm rot="0">
            <a:off x="12910096" y="1345242"/>
            <a:ext cx="7154334" cy="47930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Hasil proses wrangling</a:t>
            </a:r>
          </a:p>
        </p:txBody>
      </p:sp>
      <p:sp>
        <p:nvSpPr>
          <p:cNvPr name="TextBox 11" id="11"/>
          <p:cNvSpPr txBox="true"/>
          <p:nvPr/>
        </p:nvSpPr>
        <p:spPr>
          <a:xfrm rot="0">
            <a:off x="1781260" y="2725238"/>
            <a:ext cx="5240019" cy="3134335"/>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iklim </a:t>
            </a:r>
            <a:r>
              <a:rPr lang="en-US" sz="2225">
                <a:solidFill>
                  <a:srgbClr val="000000"/>
                </a:solidFill>
                <a:latin typeface="Poppins"/>
                <a:ea typeface="Poppins"/>
                <a:cs typeface="Poppins"/>
                <a:sym typeface="Poppins"/>
              </a:rPr>
              <a:t>diperoleh dari dataset </a:t>
            </a:r>
            <a:r>
              <a:rPr lang="en-US" sz="2225" i="true">
                <a:solidFill>
                  <a:srgbClr val="000000"/>
                </a:solidFill>
                <a:latin typeface="Poppins Italics"/>
                <a:ea typeface="Poppins Italics"/>
                <a:cs typeface="Poppins Italics"/>
                <a:sym typeface="Poppins Italics"/>
              </a:rPr>
              <a:t>Indonesia Climate</a:t>
            </a:r>
            <a:r>
              <a:rPr lang="en-US" sz="2225">
                <a:solidFill>
                  <a:srgbClr val="000000"/>
                </a:solidFill>
                <a:latin typeface="Poppins"/>
                <a:ea typeface="Poppins"/>
                <a:cs typeface="Poppins"/>
                <a:sym typeface="Poppins"/>
              </a:rPr>
              <a:t> yang tersedia di Kaggle, kemudian diunduh dan dibaca menggunakan fungsi pd.read_csv() untuk tiga file utama, yaitu </a:t>
            </a:r>
            <a:r>
              <a:rPr lang="en-US" sz="2225" i="true">
                <a:solidFill>
                  <a:srgbClr val="000000"/>
                </a:solidFill>
                <a:latin typeface="Poppins Italics"/>
                <a:ea typeface="Poppins Italics"/>
                <a:cs typeface="Poppins Italics"/>
                <a:sym typeface="Poppins Italics"/>
              </a:rPr>
              <a:t>climate_data.csv</a:t>
            </a:r>
            <a:r>
              <a:rPr lang="en-US" sz="2225">
                <a:solidFill>
                  <a:srgbClr val="000000"/>
                </a:solidFill>
                <a:latin typeface="Poppins"/>
                <a:ea typeface="Poppins"/>
                <a:cs typeface="Poppins"/>
                <a:sym typeface="Poppins"/>
              </a:rPr>
              <a:t>, </a:t>
            </a:r>
            <a:r>
              <a:rPr lang="en-US" sz="2225" i="true">
                <a:solidFill>
                  <a:srgbClr val="000000"/>
                </a:solidFill>
                <a:latin typeface="Poppins Italics"/>
                <a:ea typeface="Poppins Italics"/>
                <a:cs typeface="Poppins Italics"/>
                <a:sym typeface="Poppins Italics"/>
              </a:rPr>
              <a:t>station_detail.csv</a:t>
            </a:r>
            <a:r>
              <a:rPr lang="en-US" sz="2225">
                <a:solidFill>
                  <a:srgbClr val="000000"/>
                </a:solidFill>
                <a:latin typeface="Poppins"/>
                <a:ea typeface="Poppins"/>
                <a:cs typeface="Poppins"/>
                <a:sym typeface="Poppins"/>
              </a:rPr>
              <a:t>, dan </a:t>
            </a:r>
            <a:r>
              <a:rPr lang="en-US" sz="2225" i="true">
                <a:solidFill>
                  <a:srgbClr val="000000"/>
                </a:solidFill>
                <a:latin typeface="Poppins Italics"/>
                <a:ea typeface="Poppins Italics"/>
                <a:cs typeface="Poppins Italics"/>
                <a:sym typeface="Poppins Italics"/>
              </a:rPr>
              <a:t>province_detail.csv</a:t>
            </a:r>
            <a:r>
              <a:rPr lang="en-US" sz="2225">
                <a:solidFill>
                  <a:srgbClr val="000000"/>
                </a:solidFill>
                <a:latin typeface="Poppins"/>
                <a:ea typeface="Poppins"/>
                <a:cs typeface="Poppins"/>
                <a:sym typeface="Poppins"/>
              </a:rPr>
              <a:t>.</a:t>
            </a:r>
          </a:p>
        </p:txBody>
      </p:sp>
      <p:sp>
        <p:nvSpPr>
          <p:cNvPr name="TextBox 12" id="12"/>
          <p:cNvSpPr txBox="true"/>
          <p:nvPr/>
        </p:nvSpPr>
        <p:spPr>
          <a:xfrm rot="0">
            <a:off x="7415834" y="2753813"/>
            <a:ext cx="3632191" cy="3496552"/>
          </a:xfrm>
          <a:prstGeom prst="rect">
            <a:avLst/>
          </a:prstGeom>
        </p:spPr>
        <p:txBody>
          <a:bodyPr anchor="t" rtlCol="false" tIns="0" lIns="0" bIns="0" rIns="0">
            <a:spAutoFit/>
          </a:bodyPr>
          <a:lstStyle/>
          <a:p>
            <a:pPr algn="l">
              <a:lnSpc>
                <a:spcPts val="1857"/>
              </a:lnSpc>
            </a:pPr>
            <a:r>
              <a:rPr lang="en-US" sz="1327">
                <a:solidFill>
                  <a:srgbClr val="000000"/>
                </a:solidFill>
                <a:latin typeface="Poppins"/>
                <a:ea typeface="Poppins"/>
                <a:cs typeface="Poppins"/>
                <a:sym typeface="Poppins"/>
              </a:rPr>
              <a:t>Fitur -fitur untuk climate_data.csv </a:t>
            </a:r>
          </a:p>
          <a:p>
            <a:pPr algn="l" marL="286501" indent="-143250" lvl="1">
              <a:lnSpc>
                <a:spcPts val="1857"/>
              </a:lnSpc>
              <a:buFont typeface="Arial"/>
              <a:buChar char="•"/>
            </a:pPr>
            <a:r>
              <a:rPr lang="en-US" sz="1327">
                <a:solidFill>
                  <a:srgbClr val="000000"/>
                </a:solidFill>
                <a:latin typeface="Poppins"/>
                <a:ea typeface="Poppins"/>
                <a:cs typeface="Poppins"/>
                <a:sym typeface="Poppins"/>
              </a:rPr>
              <a:t>Tn = Suhu mi</a:t>
            </a:r>
            <a:r>
              <a:rPr lang="en-US" sz="1327">
                <a:solidFill>
                  <a:srgbClr val="000000"/>
                </a:solidFill>
                <a:latin typeface="Poppins"/>
                <a:ea typeface="Poppins"/>
                <a:cs typeface="Poppins"/>
                <a:sym typeface="Poppins"/>
              </a:rPr>
              <a:t>ni</a:t>
            </a:r>
            <a:r>
              <a:rPr lang="en-US" sz="1327">
                <a:solidFill>
                  <a:srgbClr val="000000"/>
                </a:solidFill>
                <a:latin typeface="Poppins"/>
                <a:ea typeface="Poppins"/>
                <a:cs typeface="Poppins"/>
                <a:sym typeface="Poppins"/>
              </a:rPr>
              <a:t>mum</a:t>
            </a:r>
            <a:r>
              <a:rPr lang="en-US" sz="1327">
                <a:solidFill>
                  <a:srgbClr val="000000"/>
                </a:solidFill>
                <a:latin typeface="Poppins"/>
                <a:ea typeface="Poppins"/>
                <a:cs typeface="Poppins"/>
                <a:sym typeface="Poppins"/>
              </a:rPr>
              <a:t> </a:t>
            </a:r>
            <a:r>
              <a:rPr lang="en-US" sz="1327">
                <a:solidFill>
                  <a:srgbClr val="000000"/>
                </a:solidFill>
                <a:latin typeface="Poppins"/>
                <a:ea typeface="Poppins"/>
                <a:cs typeface="Poppins"/>
                <a:sym typeface="Poppins"/>
              </a:rPr>
              <a:t>(°</a:t>
            </a:r>
            <a:r>
              <a:rPr lang="en-US" sz="1327">
                <a:solidFill>
                  <a:srgbClr val="000000"/>
                </a:solidFill>
                <a:latin typeface="Poppins"/>
                <a:ea typeface="Poppins"/>
                <a:cs typeface="Poppins"/>
                <a:sym typeface="Poppins"/>
              </a:rPr>
              <a:t>C</a:t>
            </a:r>
            <a:r>
              <a:rPr lang="en-US" sz="1327">
                <a:solidFill>
                  <a:srgbClr val="000000"/>
                </a:solidFill>
                <a:latin typeface="Poppins"/>
                <a:ea typeface="Poppins"/>
                <a:cs typeface="Poppins"/>
                <a:sym typeface="Poppins"/>
              </a:rPr>
              <a:t>) </a:t>
            </a:r>
          </a:p>
          <a:p>
            <a:pPr algn="l" marL="286501" indent="-143250" lvl="1">
              <a:lnSpc>
                <a:spcPts val="1857"/>
              </a:lnSpc>
              <a:buFont typeface="Arial"/>
              <a:buChar char="•"/>
            </a:pPr>
            <a:r>
              <a:rPr lang="en-US" sz="1327">
                <a:solidFill>
                  <a:srgbClr val="000000"/>
                </a:solidFill>
                <a:latin typeface="Poppins"/>
                <a:ea typeface="Poppins"/>
                <a:cs typeface="Poppins"/>
                <a:sym typeface="Poppins"/>
              </a:rPr>
              <a:t>Tx = Suhu </a:t>
            </a:r>
            <a:r>
              <a:rPr lang="en-US" sz="1327">
                <a:solidFill>
                  <a:srgbClr val="000000"/>
                </a:solidFill>
                <a:latin typeface="Poppins"/>
                <a:ea typeface="Poppins"/>
                <a:cs typeface="Poppins"/>
                <a:sym typeface="Poppins"/>
              </a:rPr>
              <a:t>ma</a:t>
            </a:r>
            <a:r>
              <a:rPr lang="en-US" sz="1327">
                <a:solidFill>
                  <a:srgbClr val="000000"/>
                </a:solidFill>
                <a:latin typeface="Poppins"/>
                <a:ea typeface="Poppins"/>
                <a:cs typeface="Poppins"/>
                <a:sym typeface="Poppins"/>
              </a:rPr>
              <a:t>ksimum (°C) </a:t>
            </a:r>
          </a:p>
          <a:p>
            <a:pPr algn="l" marL="286501" indent="-143250" lvl="1">
              <a:lnSpc>
                <a:spcPts val="1857"/>
              </a:lnSpc>
              <a:buFont typeface="Arial"/>
              <a:buChar char="•"/>
            </a:pPr>
            <a:r>
              <a:rPr lang="en-US" sz="1327">
                <a:solidFill>
                  <a:srgbClr val="000000"/>
                </a:solidFill>
                <a:latin typeface="Poppins"/>
                <a:ea typeface="Poppins"/>
                <a:cs typeface="Poppins"/>
                <a:sym typeface="Poppins"/>
              </a:rPr>
              <a:t>Tavg = Suhu rata-rata (°C) </a:t>
            </a:r>
          </a:p>
          <a:p>
            <a:pPr algn="l" marL="286501" indent="-143250" lvl="1">
              <a:lnSpc>
                <a:spcPts val="1857"/>
              </a:lnSpc>
              <a:buFont typeface="Arial"/>
              <a:buChar char="•"/>
            </a:pPr>
            <a:r>
              <a:rPr lang="en-US" sz="1327">
                <a:solidFill>
                  <a:srgbClr val="000000"/>
                </a:solidFill>
                <a:latin typeface="Poppins"/>
                <a:ea typeface="Poppins"/>
                <a:cs typeface="Poppins"/>
                <a:sym typeface="Poppins"/>
              </a:rPr>
              <a:t>RH_avg = kelembaban rata-rata (%) </a:t>
            </a:r>
          </a:p>
          <a:p>
            <a:pPr algn="l" marL="286501" indent="-143250" lvl="1">
              <a:lnSpc>
                <a:spcPts val="1857"/>
              </a:lnSpc>
              <a:buFont typeface="Arial"/>
              <a:buChar char="•"/>
            </a:pPr>
            <a:r>
              <a:rPr lang="en-US" sz="1327">
                <a:solidFill>
                  <a:srgbClr val="000000"/>
                </a:solidFill>
                <a:latin typeface="Poppins"/>
                <a:ea typeface="Poppins"/>
                <a:cs typeface="Poppins"/>
                <a:sym typeface="Poppins"/>
              </a:rPr>
              <a:t>RR = curah hujan (mm) </a:t>
            </a:r>
          </a:p>
          <a:p>
            <a:pPr algn="l" marL="286501" indent="-143250" lvl="1">
              <a:lnSpc>
                <a:spcPts val="1857"/>
              </a:lnSpc>
              <a:buFont typeface="Arial"/>
              <a:buChar char="•"/>
            </a:pPr>
            <a:r>
              <a:rPr lang="en-US" sz="1327">
                <a:solidFill>
                  <a:srgbClr val="000000"/>
                </a:solidFill>
                <a:latin typeface="Poppins"/>
                <a:ea typeface="Poppins"/>
                <a:cs typeface="Poppins"/>
                <a:sym typeface="Poppins"/>
              </a:rPr>
              <a:t>ss = durasi s</a:t>
            </a:r>
            <a:r>
              <a:rPr lang="en-US" sz="1327">
                <a:solidFill>
                  <a:srgbClr val="000000"/>
                </a:solidFill>
                <a:latin typeface="Poppins"/>
                <a:ea typeface="Poppins"/>
                <a:cs typeface="Poppins"/>
                <a:sym typeface="Poppins"/>
              </a:rPr>
              <a:t>i</a:t>
            </a:r>
            <a:r>
              <a:rPr lang="en-US" sz="1327">
                <a:solidFill>
                  <a:srgbClr val="000000"/>
                </a:solidFill>
                <a:latin typeface="Poppins"/>
                <a:ea typeface="Poppins"/>
                <a:cs typeface="Poppins"/>
                <a:sym typeface="Poppins"/>
              </a:rPr>
              <a:t>nar </a:t>
            </a:r>
            <a:r>
              <a:rPr lang="en-US" sz="1327">
                <a:solidFill>
                  <a:srgbClr val="000000"/>
                </a:solidFill>
                <a:latin typeface="Poppins"/>
                <a:ea typeface="Poppins"/>
                <a:cs typeface="Poppins"/>
                <a:sym typeface="Poppins"/>
              </a:rPr>
              <a:t>mata</a:t>
            </a:r>
            <a:r>
              <a:rPr lang="en-US" sz="1327">
                <a:solidFill>
                  <a:srgbClr val="000000"/>
                </a:solidFill>
                <a:latin typeface="Poppins"/>
                <a:ea typeface="Poppins"/>
                <a:cs typeface="Poppins"/>
                <a:sym typeface="Poppins"/>
              </a:rPr>
              <a:t>h</a:t>
            </a:r>
            <a:r>
              <a:rPr lang="en-US" sz="1327">
                <a:solidFill>
                  <a:srgbClr val="000000"/>
                </a:solidFill>
                <a:latin typeface="Poppins"/>
                <a:ea typeface="Poppins"/>
                <a:cs typeface="Poppins"/>
                <a:sym typeface="Poppins"/>
              </a:rPr>
              <a:t>a</a:t>
            </a:r>
            <a:r>
              <a:rPr lang="en-US" sz="1327">
                <a:solidFill>
                  <a:srgbClr val="000000"/>
                </a:solidFill>
                <a:latin typeface="Poppins"/>
                <a:ea typeface="Poppins"/>
                <a:cs typeface="Poppins"/>
                <a:sym typeface="Poppins"/>
              </a:rPr>
              <a:t>ri (j</a:t>
            </a:r>
            <a:r>
              <a:rPr lang="en-US" sz="1327">
                <a:solidFill>
                  <a:srgbClr val="000000"/>
                </a:solidFill>
                <a:latin typeface="Poppins"/>
                <a:ea typeface="Poppins"/>
                <a:cs typeface="Poppins"/>
                <a:sym typeface="Poppins"/>
              </a:rPr>
              <a:t>a</a:t>
            </a:r>
            <a:r>
              <a:rPr lang="en-US" sz="1327">
                <a:solidFill>
                  <a:srgbClr val="000000"/>
                </a:solidFill>
                <a:latin typeface="Poppins"/>
                <a:ea typeface="Poppins"/>
                <a:cs typeface="Poppins"/>
                <a:sym typeface="Poppins"/>
              </a:rPr>
              <a:t>m) </a:t>
            </a:r>
          </a:p>
          <a:p>
            <a:pPr algn="l" marL="286501" indent="-143250" lvl="1">
              <a:lnSpc>
                <a:spcPts val="1857"/>
              </a:lnSpc>
              <a:buFont typeface="Arial"/>
              <a:buChar char="•"/>
            </a:pPr>
            <a:r>
              <a:rPr lang="en-US" sz="1327">
                <a:solidFill>
                  <a:srgbClr val="000000"/>
                </a:solidFill>
                <a:latin typeface="Poppins"/>
                <a:ea typeface="Poppins"/>
                <a:cs typeface="Poppins"/>
                <a:sym typeface="Poppins"/>
              </a:rPr>
              <a:t>ff</a:t>
            </a:r>
            <a:r>
              <a:rPr lang="en-US" sz="1327">
                <a:solidFill>
                  <a:srgbClr val="000000"/>
                </a:solidFill>
                <a:latin typeface="Poppins"/>
                <a:ea typeface="Poppins"/>
                <a:cs typeface="Poppins"/>
                <a:sym typeface="Poppins"/>
              </a:rPr>
              <a:t>_</a:t>
            </a:r>
            <a:r>
              <a:rPr lang="en-US" sz="1327">
                <a:solidFill>
                  <a:srgbClr val="000000"/>
                </a:solidFill>
                <a:latin typeface="Poppins"/>
                <a:ea typeface="Poppins"/>
                <a:cs typeface="Poppins"/>
                <a:sym typeface="Poppins"/>
              </a:rPr>
              <a:t>x = k</a:t>
            </a:r>
            <a:r>
              <a:rPr lang="en-US" sz="1327">
                <a:solidFill>
                  <a:srgbClr val="000000"/>
                </a:solidFill>
                <a:latin typeface="Poppins"/>
                <a:ea typeface="Poppins"/>
                <a:cs typeface="Poppins"/>
                <a:sym typeface="Poppins"/>
              </a:rPr>
              <a:t>e</a:t>
            </a:r>
            <a:r>
              <a:rPr lang="en-US" sz="1327">
                <a:solidFill>
                  <a:srgbClr val="000000"/>
                </a:solidFill>
                <a:latin typeface="Poppins"/>
                <a:ea typeface="Poppins"/>
                <a:cs typeface="Poppins"/>
                <a:sym typeface="Poppins"/>
              </a:rPr>
              <a:t>cepa</a:t>
            </a:r>
            <a:r>
              <a:rPr lang="en-US" sz="1327">
                <a:solidFill>
                  <a:srgbClr val="000000"/>
                </a:solidFill>
                <a:latin typeface="Poppins"/>
                <a:ea typeface="Poppins"/>
                <a:cs typeface="Poppins"/>
                <a:sym typeface="Poppins"/>
              </a:rPr>
              <a:t>ta</a:t>
            </a:r>
            <a:r>
              <a:rPr lang="en-US" sz="1327">
                <a:solidFill>
                  <a:srgbClr val="000000"/>
                </a:solidFill>
                <a:latin typeface="Poppins"/>
                <a:ea typeface="Poppins"/>
                <a:cs typeface="Poppins"/>
                <a:sym typeface="Poppins"/>
              </a:rPr>
              <a:t>n ang</a:t>
            </a:r>
            <a:r>
              <a:rPr lang="en-US" sz="1327">
                <a:solidFill>
                  <a:srgbClr val="000000"/>
                </a:solidFill>
                <a:latin typeface="Poppins"/>
                <a:ea typeface="Poppins"/>
                <a:cs typeface="Poppins"/>
                <a:sym typeface="Poppins"/>
              </a:rPr>
              <a:t>in</a:t>
            </a:r>
            <a:r>
              <a:rPr lang="en-US" sz="1327">
                <a:solidFill>
                  <a:srgbClr val="000000"/>
                </a:solidFill>
                <a:latin typeface="Poppins"/>
                <a:ea typeface="Poppins"/>
                <a:cs typeface="Poppins"/>
                <a:sym typeface="Poppins"/>
              </a:rPr>
              <a:t> m</a:t>
            </a:r>
            <a:r>
              <a:rPr lang="en-US" sz="1327">
                <a:solidFill>
                  <a:srgbClr val="000000"/>
                </a:solidFill>
                <a:latin typeface="Poppins"/>
                <a:ea typeface="Poppins"/>
                <a:cs typeface="Poppins"/>
                <a:sym typeface="Poppins"/>
              </a:rPr>
              <a:t>a</a:t>
            </a:r>
            <a:r>
              <a:rPr lang="en-US" sz="1327">
                <a:solidFill>
                  <a:srgbClr val="000000"/>
                </a:solidFill>
                <a:latin typeface="Poppins"/>
                <a:ea typeface="Poppins"/>
                <a:cs typeface="Poppins"/>
                <a:sym typeface="Poppins"/>
              </a:rPr>
              <a:t>ks</a:t>
            </a:r>
            <a:r>
              <a:rPr lang="en-US" sz="1327">
                <a:solidFill>
                  <a:srgbClr val="000000"/>
                </a:solidFill>
                <a:latin typeface="Poppins"/>
                <a:ea typeface="Poppins"/>
                <a:cs typeface="Poppins"/>
                <a:sym typeface="Poppins"/>
              </a:rPr>
              <a:t>i</a:t>
            </a:r>
            <a:r>
              <a:rPr lang="en-US" sz="1327">
                <a:solidFill>
                  <a:srgbClr val="000000"/>
                </a:solidFill>
                <a:latin typeface="Poppins"/>
                <a:ea typeface="Poppins"/>
                <a:cs typeface="Poppins"/>
                <a:sym typeface="Poppins"/>
              </a:rPr>
              <a:t>mum (m/</a:t>
            </a:r>
            <a:r>
              <a:rPr lang="en-US" sz="1327">
                <a:solidFill>
                  <a:srgbClr val="000000"/>
                </a:solidFill>
                <a:latin typeface="Poppins"/>
                <a:ea typeface="Poppins"/>
                <a:cs typeface="Poppins"/>
                <a:sym typeface="Poppins"/>
              </a:rPr>
              <a:t>s</a:t>
            </a:r>
            <a:r>
              <a:rPr lang="en-US" sz="1327">
                <a:solidFill>
                  <a:srgbClr val="000000"/>
                </a:solidFill>
                <a:latin typeface="Poppins"/>
                <a:ea typeface="Poppins"/>
                <a:cs typeface="Poppins"/>
                <a:sym typeface="Poppins"/>
              </a:rPr>
              <a:t>) </a:t>
            </a:r>
          </a:p>
          <a:p>
            <a:pPr algn="l" marL="286501" indent="-143250" lvl="1">
              <a:lnSpc>
                <a:spcPts val="1857"/>
              </a:lnSpc>
              <a:buFont typeface="Arial"/>
              <a:buChar char="•"/>
            </a:pPr>
            <a:r>
              <a:rPr lang="en-US" sz="1327">
                <a:solidFill>
                  <a:srgbClr val="000000"/>
                </a:solidFill>
                <a:latin typeface="Poppins"/>
                <a:ea typeface="Poppins"/>
                <a:cs typeface="Poppins"/>
                <a:sym typeface="Poppins"/>
              </a:rPr>
              <a:t>ddd_x = arah angin pada kecepatan maksimum (°) </a:t>
            </a:r>
          </a:p>
          <a:p>
            <a:pPr algn="l" marL="286501" indent="-143250" lvl="1">
              <a:lnSpc>
                <a:spcPts val="1857"/>
              </a:lnSpc>
              <a:buFont typeface="Arial"/>
              <a:buChar char="•"/>
            </a:pPr>
            <a:r>
              <a:rPr lang="en-US" sz="1327">
                <a:solidFill>
                  <a:srgbClr val="000000"/>
                </a:solidFill>
                <a:latin typeface="Poppins"/>
                <a:ea typeface="Poppins"/>
                <a:cs typeface="Poppins"/>
                <a:sym typeface="Poppins"/>
              </a:rPr>
              <a:t>ff_avg = kecepatan angin rata-rata (m/s) </a:t>
            </a:r>
          </a:p>
          <a:p>
            <a:pPr algn="l" marL="286501" indent="-143250" lvl="1">
              <a:lnSpc>
                <a:spcPts val="1857"/>
              </a:lnSpc>
              <a:buFont typeface="Arial"/>
              <a:buChar char="•"/>
            </a:pPr>
            <a:r>
              <a:rPr lang="en-US" sz="1327">
                <a:solidFill>
                  <a:srgbClr val="000000"/>
                </a:solidFill>
                <a:latin typeface="Poppins"/>
                <a:ea typeface="Poppins"/>
                <a:cs typeface="Poppins"/>
                <a:sym typeface="Poppins"/>
              </a:rPr>
              <a:t>ddd_car = arah angin dominan (°) </a:t>
            </a:r>
          </a:p>
          <a:p>
            <a:pPr algn="l">
              <a:lnSpc>
                <a:spcPts val="1857"/>
              </a:lnSpc>
              <a:spcBef>
                <a:spcPct val="0"/>
              </a:spcBef>
            </a:pPr>
          </a:p>
        </p:txBody>
      </p:sp>
      <p:sp>
        <p:nvSpPr>
          <p:cNvPr name="TextBox 13" id="13"/>
          <p:cNvSpPr txBox="true"/>
          <p:nvPr/>
        </p:nvSpPr>
        <p:spPr>
          <a:xfrm rot="0">
            <a:off x="11348945" y="2744288"/>
            <a:ext cx="3558311" cy="2231517"/>
          </a:xfrm>
          <a:prstGeom prst="rect">
            <a:avLst/>
          </a:prstGeom>
        </p:spPr>
        <p:txBody>
          <a:bodyPr anchor="t" rtlCol="false" tIns="0" lIns="0" bIns="0" rIns="0">
            <a:spAutoFit/>
          </a:bodyPr>
          <a:lstStyle/>
          <a:p>
            <a:pPr algn="l">
              <a:lnSpc>
                <a:spcPts val="1968"/>
              </a:lnSpc>
            </a:pPr>
            <a:r>
              <a:rPr lang="en-US" sz="1405">
                <a:solidFill>
                  <a:srgbClr val="000000"/>
                </a:solidFill>
                <a:latin typeface="Poppins"/>
                <a:ea typeface="Poppins"/>
                <a:cs typeface="Poppins"/>
                <a:sym typeface="Poppins"/>
              </a:rPr>
              <a:t>Fitur-fitur untuk station_detail.csv </a:t>
            </a:r>
          </a:p>
          <a:p>
            <a:pPr algn="l" marL="303497" indent="-151749" lvl="1">
              <a:lnSpc>
                <a:spcPts val="1968"/>
              </a:lnSpc>
              <a:buFont typeface="Arial"/>
              <a:buChar char="•"/>
            </a:pPr>
            <a:r>
              <a:rPr lang="en-US" sz="1405">
                <a:solidFill>
                  <a:srgbClr val="000000"/>
                </a:solidFill>
                <a:latin typeface="Poppins"/>
                <a:ea typeface="Poppins"/>
                <a:cs typeface="Poppins"/>
                <a:sym typeface="Poppins"/>
              </a:rPr>
              <a:t>stat</a:t>
            </a:r>
            <a:r>
              <a:rPr lang="en-US" sz="1405">
                <a:solidFill>
                  <a:srgbClr val="000000"/>
                </a:solidFill>
                <a:latin typeface="Poppins"/>
                <a:ea typeface="Poppins"/>
                <a:cs typeface="Poppins"/>
                <a:sym typeface="Poppins"/>
              </a:rPr>
              <a:t>io</a:t>
            </a:r>
            <a:r>
              <a:rPr lang="en-US" sz="1405">
                <a:solidFill>
                  <a:srgbClr val="000000"/>
                </a:solidFill>
                <a:latin typeface="Poppins"/>
                <a:ea typeface="Poppins"/>
                <a:cs typeface="Poppins"/>
                <a:sym typeface="Poppins"/>
              </a:rPr>
              <a:t>n_id </a:t>
            </a:r>
          </a:p>
          <a:p>
            <a:pPr algn="l" marL="303497" indent="-151749" lvl="1">
              <a:lnSpc>
                <a:spcPts val="1968"/>
              </a:lnSpc>
              <a:buFont typeface="Arial"/>
              <a:buChar char="•"/>
            </a:pPr>
            <a:r>
              <a:rPr lang="en-US" sz="1405">
                <a:solidFill>
                  <a:srgbClr val="000000"/>
                </a:solidFill>
                <a:latin typeface="Poppins"/>
                <a:ea typeface="Poppins"/>
                <a:cs typeface="Poppins"/>
                <a:sym typeface="Poppins"/>
              </a:rPr>
              <a:t>station_name </a:t>
            </a:r>
          </a:p>
          <a:p>
            <a:pPr algn="l" marL="303497" indent="-151749" lvl="1">
              <a:lnSpc>
                <a:spcPts val="1968"/>
              </a:lnSpc>
              <a:buFont typeface="Arial"/>
              <a:buChar char="•"/>
            </a:pPr>
            <a:r>
              <a:rPr lang="en-US" sz="1405">
                <a:solidFill>
                  <a:srgbClr val="000000"/>
                </a:solidFill>
                <a:latin typeface="Poppins"/>
                <a:ea typeface="Poppins"/>
                <a:cs typeface="Poppins"/>
                <a:sym typeface="Poppins"/>
              </a:rPr>
              <a:t>reg</a:t>
            </a:r>
            <a:r>
              <a:rPr lang="en-US" sz="1405">
                <a:solidFill>
                  <a:srgbClr val="000000"/>
                </a:solidFill>
                <a:latin typeface="Poppins"/>
                <a:ea typeface="Poppins"/>
                <a:cs typeface="Poppins"/>
                <a:sym typeface="Poppins"/>
              </a:rPr>
              <a:t>ion_</a:t>
            </a:r>
            <a:r>
              <a:rPr lang="en-US" sz="1405">
                <a:solidFill>
                  <a:srgbClr val="000000"/>
                </a:solidFill>
                <a:latin typeface="Poppins"/>
                <a:ea typeface="Poppins"/>
                <a:cs typeface="Poppins"/>
                <a:sym typeface="Poppins"/>
              </a:rPr>
              <a:t>na</a:t>
            </a:r>
            <a:r>
              <a:rPr lang="en-US" sz="1405">
                <a:solidFill>
                  <a:srgbClr val="000000"/>
                </a:solidFill>
                <a:latin typeface="Poppins"/>
                <a:ea typeface="Poppins"/>
                <a:cs typeface="Poppins"/>
                <a:sym typeface="Poppins"/>
              </a:rPr>
              <a:t>me </a:t>
            </a:r>
          </a:p>
          <a:p>
            <a:pPr algn="l" marL="303497" indent="-151749" lvl="1">
              <a:lnSpc>
                <a:spcPts val="1968"/>
              </a:lnSpc>
              <a:buFont typeface="Arial"/>
              <a:buChar char="•"/>
            </a:pPr>
            <a:r>
              <a:rPr lang="en-US" sz="1405">
                <a:solidFill>
                  <a:srgbClr val="000000"/>
                </a:solidFill>
                <a:latin typeface="Poppins"/>
                <a:ea typeface="Poppins"/>
                <a:cs typeface="Poppins"/>
                <a:sym typeface="Poppins"/>
              </a:rPr>
              <a:t>lat</a:t>
            </a:r>
            <a:r>
              <a:rPr lang="en-US" sz="1405">
                <a:solidFill>
                  <a:srgbClr val="000000"/>
                </a:solidFill>
                <a:latin typeface="Poppins"/>
                <a:ea typeface="Poppins"/>
                <a:cs typeface="Poppins"/>
                <a:sym typeface="Poppins"/>
              </a:rPr>
              <a:t>i</a:t>
            </a:r>
            <a:r>
              <a:rPr lang="en-US" sz="1405">
                <a:solidFill>
                  <a:srgbClr val="000000"/>
                </a:solidFill>
                <a:latin typeface="Poppins"/>
                <a:ea typeface="Poppins"/>
                <a:cs typeface="Poppins"/>
                <a:sym typeface="Poppins"/>
              </a:rPr>
              <a:t>t</a:t>
            </a:r>
            <a:r>
              <a:rPr lang="en-US" sz="1405">
                <a:solidFill>
                  <a:srgbClr val="000000"/>
                </a:solidFill>
                <a:latin typeface="Poppins"/>
                <a:ea typeface="Poppins"/>
                <a:cs typeface="Poppins"/>
                <a:sym typeface="Poppins"/>
              </a:rPr>
              <a:t>u</a:t>
            </a:r>
            <a:r>
              <a:rPr lang="en-US" sz="1405">
                <a:solidFill>
                  <a:srgbClr val="000000"/>
                </a:solidFill>
                <a:latin typeface="Poppins"/>
                <a:ea typeface="Poppins"/>
                <a:cs typeface="Poppins"/>
                <a:sym typeface="Poppins"/>
              </a:rPr>
              <a:t>de </a:t>
            </a:r>
          </a:p>
          <a:p>
            <a:pPr algn="l" marL="303497" indent="-151749" lvl="1">
              <a:lnSpc>
                <a:spcPts val="1968"/>
              </a:lnSpc>
              <a:buFont typeface="Arial"/>
              <a:buChar char="•"/>
            </a:pPr>
            <a:r>
              <a:rPr lang="en-US" sz="1405">
                <a:solidFill>
                  <a:srgbClr val="000000"/>
                </a:solidFill>
                <a:latin typeface="Poppins"/>
                <a:ea typeface="Poppins"/>
                <a:cs typeface="Poppins"/>
                <a:sym typeface="Poppins"/>
              </a:rPr>
              <a:t>longitude </a:t>
            </a:r>
          </a:p>
          <a:p>
            <a:pPr algn="l" marL="303497" indent="-151749" lvl="1">
              <a:lnSpc>
                <a:spcPts val="1968"/>
              </a:lnSpc>
              <a:buFont typeface="Arial"/>
              <a:buChar char="•"/>
            </a:pPr>
            <a:r>
              <a:rPr lang="en-US" sz="1405">
                <a:solidFill>
                  <a:srgbClr val="000000"/>
                </a:solidFill>
                <a:latin typeface="Poppins"/>
                <a:ea typeface="Poppins"/>
                <a:cs typeface="Poppins"/>
                <a:sym typeface="Poppins"/>
              </a:rPr>
              <a:t>region_id </a:t>
            </a:r>
          </a:p>
          <a:p>
            <a:pPr algn="l" marL="303497" indent="-151749" lvl="1">
              <a:lnSpc>
                <a:spcPts val="1968"/>
              </a:lnSpc>
              <a:buFont typeface="Arial"/>
              <a:buChar char="•"/>
            </a:pPr>
            <a:r>
              <a:rPr lang="en-US" sz="1405">
                <a:solidFill>
                  <a:srgbClr val="000000"/>
                </a:solidFill>
                <a:latin typeface="Poppins"/>
                <a:ea typeface="Poppins"/>
                <a:cs typeface="Poppins"/>
                <a:sym typeface="Poppins"/>
              </a:rPr>
              <a:t>province_id </a:t>
            </a:r>
          </a:p>
          <a:p>
            <a:pPr algn="l">
              <a:lnSpc>
                <a:spcPts val="1968"/>
              </a:lnSpc>
              <a:spcBef>
                <a:spcPct val="0"/>
              </a:spcBef>
            </a:pPr>
          </a:p>
        </p:txBody>
      </p:sp>
      <p:sp>
        <p:nvSpPr>
          <p:cNvPr name="TextBox 14" id="14"/>
          <p:cNvSpPr txBox="true"/>
          <p:nvPr/>
        </p:nvSpPr>
        <p:spPr>
          <a:xfrm rot="0">
            <a:off x="14708108" y="2744288"/>
            <a:ext cx="3558311" cy="998407"/>
          </a:xfrm>
          <a:prstGeom prst="rect">
            <a:avLst/>
          </a:prstGeom>
        </p:spPr>
        <p:txBody>
          <a:bodyPr anchor="t" rtlCol="false" tIns="0" lIns="0" bIns="0" rIns="0">
            <a:spAutoFit/>
          </a:bodyPr>
          <a:lstStyle/>
          <a:p>
            <a:pPr algn="l">
              <a:lnSpc>
                <a:spcPts val="1968"/>
              </a:lnSpc>
            </a:pPr>
            <a:r>
              <a:rPr lang="en-US" sz="1405">
                <a:solidFill>
                  <a:srgbClr val="000000"/>
                </a:solidFill>
                <a:latin typeface="Poppins"/>
                <a:ea typeface="Poppins"/>
                <a:cs typeface="Poppins"/>
                <a:sym typeface="Poppins"/>
              </a:rPr>
              <a:t>Fitur-fitur untuk province_detail.csv </a:t>
            </a:r>
          </a:p>
          <a:p>
            <a:pPr algn="l" marL="303497" indent="-151749" lvl="1">
              <a:lnSpc>
                <a:spcPts val="1968"/>
              </a:lnSpc>
              <a:buFont typeface="Arial"/>
              <a:buChar char="•"/>
            </a:pPr>
            <a:r>
              <a:rPr lang="en-US" sz="1405">
                <a:solidFill>
                  <a:srgbClr val="000000"/>
                </a:solidFill>
                <a:latin typeface="Poppins"/>
                <a:ea typeface="Poppins"/>
                <a:cs typeface="Poppins"/>
                <a:sym typeface="Poppins"/>
              </a:rPr>
              <a:t>p</a:t>
            </a:r>
            <a:r>
              <a:rPr lang="en-US" sz="1405">
                <a:solidFill>
                  <a:srgbClr val="000000"/>
                </a:solidFill>
                <a:latin typeface="Poppins"/>
                <a:ea typeface="Poppins"/>
                <a:cs typeface="Poppins"/>
                <a:sym typeface="Poppins"/>
              </a:rPr>
              <a:t>r</a:t>
            </a:r>
            <a:r>
              <a:rPr lang="en-US" sz="1405">
                <a:solidFill>
                  <a:srgbClr val="000000"/>
                </a:solidFill>
                <a:latin typeface="Poppins"/>
                <a:ea typeface="Poppins"/>
                <a:cs typeface="Poppins"/>
                <a:sym typeface="Poppins"/>
              </a:rPr>
              <a:t>ov</a:t>
            </a:r>
            <a:r>
              <a:rPr lang="en-US" sz="1405">
                <a:solidFill>
                  <a:srgbClr val="000000"/>
                </a:solidFill>
                <a:latin typeface="Poppins"/>
                <a:ea typeface="Poppins"/>
                <a:cs typeface="Poppins"/>
                <a:sym typeface="Poppins"/>
              </a:rPr>
              <a:t>i</a:t>
            </a:r>
            <a:r>
              <a:rPr lang="en-US" sz="1405">
                <a:solidFill>
                  <a:srgbClr val="000000"/>
                </a:solidFill>
                <a:latin typeface="Poppins"/>
                <a:ea typeface="Poppins"/>
                <a:cs typeface="Poppins"/>
                <a:sym typeface="Poppins"/>
              </a:rPr>
              <a:t>nce_id </a:t>
            </a:r>
          </a:p>
          <a:p>
            <a:pPr algn="l" marL="303497" indent="-151749" lvl="1">
              <a:lnSpc>
                <a:spcPts val="1968"/>
              </a:lnSpc>
              <a:buFont typeface="Arial"/>
              <a:buChar char="•"/>
            </a:pPr>
            <a:r>
              <a:rPr lang="en-US" sz="1405">
                <a:solidFill>
                  <a:srgbClr val="000000"/>
                </a:solidFill>
                <a:latin typeface="Poppins"/>
                <a:ea typeface="Poppins"/>
                <a:cs typeface="Poppins"/>
                <a:sym typeface="Poppins"/>
              </a:rPr>
              <a:t>province_name </a:t>
            </a:r>
          </a:p>
          <a:p>
            <a:pPr algn="l">
              <a:lnSpc>
                <a:spcPts val="1968"/>
              </a:lnSpc>
              <a:spcBef>
                <a:spcPct val="0"/>
              </a:spcBef>
            </a:pPr>
          </a:p>
        </p:txBody>
      </p:sp>
      <p:sp>
        <p:nvSpPr>
          <p:cNvPr name="TextBox 15" id="15"/>
          <p:cNvSpPr txBox="true"/>
          <p:nvPr/>
        </p:nvSpPr>
        <p:spPr>
          <a:xfrm rot="0">
            <a:off x="1781260" y="6416500"/>
            <a:ext cx="5634574" cy="3524860"/>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kepadatan penduduk</a:t>
            </a:r>
            <a:r>
              <a:rPr lang="en-US" sz="2225">
                <a:solidFill>
                  <a:srgbClr val="000000"/>
                </a:solidFill>
                <a:latin typeface="Poppins"/>
                <a:ea typeface="Poppins"/>
                <a:cs typeface="Poppins"/>
                <a:sym typeface="Poppins"/>
              </a:rPr>
              <a:t> tahun 2019 dan 2020 diambil dari publikasi Ba</a:t>
            </a:r>
            <a:r>
              <a:rPr lang="en-US" sz="2225">
                <a:solidFill>
                  <a:srgbClr val="000000"/>
                </a:solidFill>
                <a:latin typeface="Poppins"/>
                <a:ea typeface="Poppins"/>
                <a:cs typeface="Poppins"/>
                <a:sym typeface="Poppins"/>
              </a:rPr>
              <a:t>d</a:t>
            </a:r>
            <a:r>
              <a:rPr lang="en-US" sz="2225">
                <a:solidFill>
                  <a:srgbClr val="000000"/>
                </a:solidFill>
                <a:latin typeface="Poppins"/>
                <a:ea typeface="Poppins"/>
                <a:cs typeface="Poppins"/>
                <a:sym typeface="Poppins"/>
              </a:rPr>
              <a:t>a</a:t>
            </a:r>
            <a:r>
              <a:rPr lang="en-US" sz="2225">
                <a:solidFill>
                  <a:srgbClr val="000000"/>
                </a:solidFill>
                <a:latin typeface="Poppins"/>
                <a:ea typeface="Poppins"/>
                <a:cs typeface="Poppins"/>
                <a:sym typeface="Poppins"/>
              </a:rPr>
              <a:t>n</a:t>
            </a:r>
            <a:r>
              <a:rPr lang="en-US" sz="2225">
                <a:solidFill>
                  <a:srgbClr val="000000"/>
                </a:solidFill>
                <a:latin typeface="Poppins"/>
                <a:ea typeface="Poppins"/>
                <a:cs typeface="Poppins"/>
                <a:sym typeface="Poppins"/>
              </a:rPr>
              <a:t> Pu</a:t>
            </a:r>
            <a:r>
              <a:rPr lang="en-US" sz="2225">
                <a:solidFill>
                  <a:srgbClr val="000000"/>
                </a:solidFill>
                <a:latin typeface="Poppins"/>
                <a:ea typeface="Poppins"/>
                <a:cs typeface="Poppins"/>
                <a:sym typeface="Poppins"/>
              </a:rPr>
              <a:t>sa</a:t>
            </a:r>
            <a:r>
              <a:rPr lang="en-US" sz="2225">
                <a:solidFill>
                  <a:srgbClr val="000000"/>
                </a:solidFill>
                <a:latin typeface="Poppins"/>
                <a:ea typeface="Poppins"/>
                <a:cs typeface="Poppins"/>
                <a:sym typeface="Poppins"/>
              </a:rPr>
              <a:t>t</a:t>
            </a:r>
            <a:r>
              <a:rPr lang="en-US" sz="2225">
                <a:solidFill>
                  <a:srgbClr val="000000"/>
                </a:solidFill>
                <a:latin typeface="Poppins"/>
                <a:ea typeface="Poppins"/>
                <a:cs typeface="Poppins"/>
                <a:sym typeface="Poppins"/>
              </a:rPr>
              <a:t> </a:t>
            </a:r>
            <a:r>
              <a:rPr lang="en-US" sz="2225">
                <a:solidFill>
                  <a:srgbClr val="000000"/>
                </a:solidFill>
                <a:latin typeface="Poppins"/>
                <a:ea typeface="Poppins"/>
                <a:cs typeface="Poppins"/>
                <a:sym typeface="Poppins"/>
              </a:rPr>
              <a:t>S</a:t>
            </a:r>
            <a:r>
              <a:rPr lang="en-US" sz="2225">
                <a:solidFill>
                  <a:srgbClr val="000000"/>
                </a:solidFill>
                <a:latin typeface="Poppins"/>
                <a:ea typeface="Poppins"/>
                <a:cs typeface="Poppins"/>
                <a:sym typeface="Poppins"/>
              </a:rPr>
              <a:t>t</a:t>
            </a:r>
            <a:r>
              <a:rPr lang="en-US" sz="2225">
                <a:solidFill>
                  <a:srgbClr val="000000"/>
                </a:solidFill>
                <a:latin typeface="Poppins"/>
                <a:ea typeface="Poppins"/>
                <a:cs typeface="Poppins"/>
                <a:sym typeface="Poppins"/>
              </a:rPr>
              <a:t>atistik (BPS) dalam bentuk file CSV, yang masing-masing dimuat menggunakan pd.read_csv() untuk menghasilkan dataframe df19 untuk meny</a:t>
            </a:r>
            <a:r>
              <a:rPr lang="en-US" sz="2225">
                <a:solidFill>
                  <a:srgbClr val="000000"/>
                </a:solidFill>
                <a:latin typeface="Poppins"/>
                <a:ea typeface="Poppins"/>
                <a:cs typeface="Poppins"/>
                <a:sym typeface="Poppins"/>
              </a:rPr>
              <a:t>im</a:t>
            </a:r>
            <a:r>
              <a:rPr lang="en-US" sz="2225">
                <a:solidFill>
                  <a:srgbClr val="000000"/>
                </a:solidFill>
                <a:latin typeface="Poppins"/>
                <a:ea typeface="Poppins"/>
                <a:cs typeface="Poppins"/>
                <a:sym typeface="Poppins"/>
              </a:rPr>
              <a:t>pan d</a:t>
            </a:r>
            <a:r>
              <a:rPr lang="en-US" sz="2225">
                <a:solidFill>
                  <a:srgbClr val="000000"/>
                </a:solidFill>
                <a:latin typeface="Poppins"/>
                <a:ea typeface="Poppins"/>
                <a:cs typeface="Poppins"/>
                <a:sym typeface="Poppins"/>
              </a:rPr>
              <a:t>at</a:t>
            </a:r>
            <a:r>
              <a:rPr lang="en-US" sz="2225">
                <a:solidFill>
                  <a:srgbClr val="000000"/>
                </a:solidFill>
                <a:latin typeface="Poppins"/>
                <a:ea typeface="Poppins"/>
                <a:cs typeface="Poppins"/>
                <a:sym typeface="Poppins"/>
              </a:rPr>
              <a:t>a k</a:t>
            </a:r>
            <a:r>
              <a:rPr lang="en-US" sz="2225">
                <a:solidFill>
                  <a:srgbClr val="000000"/>
                </a:solidFill>
                <a:latin typeface="Poppins"/>
                <a:ea typeface="Poppins"/>
                <a:cs typeface="Poppins"/>
                <a:sym typeface="Poppins"/>
              </a:rPr>
              <a:t>e</a:t>
            </a:r>
            <a:r>
              <a:rPr lang="en-US" sz="2225">
                <a:solidFill>
                  <a:srgbClr val="000000"/>
                </a:solidFill>
                <a:latin typeface="Poppins"/>
                <a:ea typeface="Poppins"/>
                <a:cs typeface="Poppins"/>
                <a:sym typeface="Poppins"/>
              </a:rPr>
              <a:t>pa</a:t>
            </a:r>
            <a:r>
              <a:rPr lang="en-US" sz="2225">
                <a:solidFill>
                  <a:srgbClr val="000000"/>
                </a:solidFill>
                <a:latin typeface="Poppins"/>
                <a:ea typeface="Poppins"/>
                <a:cs typeface="Poppins"/>
                <a:sym typeface="Poppins"/>
              </a:rPr>
              <a:t>data</a:t>
            </a:r>
            <a:r>
              <a:rPr lang="en-US" sz="2225">
                <a:solidFill>
                  <a:srgbClr val="000000"/>
                </a:solidFill>
                <a:latin typeface="Poppins"/>
                <a:ea typeface="Poppins"/>
                <a:cs typeface="Poppins"/>
                <a:sym typeface="Poppins"/>
              </a:rPr>
              <a:t>n penduduk </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hun 2019 dan df20 un</a:t>
            </a:r>
            <a:r>
              <a:rPr lang="en-US" sz="2225">
                <a:solidFill>
                  <a:srgbClr val="000000"/>
                </a:solidFill>
                <a:latin typeface="Poppins"/>
                <a:ea typeface="Poppins"/>
                <a:cs typeface="Poppins"/>
                <a:sym typeface="Poppins"/>
              </a:rPr>
              <a:t>t</a:t>
            </a:r>
            <a:r>
              <a:rPr lang="en-US" sz="2225">
                <a:solidFill>
                  <a:srgbClr val="000000"/>
                </a:solidFill>
                <a:latin typeface="Poppins"/>
                <a:ea typeface="Poppins"/>
                <a:cs typeface="Poppins"/>
                <a:sym typeface="Poppins"/>
              </a:rPr>
              <a:t>uk meny</a:t>
            </a:r>
            <a:r>
              <a:rPr lang="en-US" sz="2225">
                <a:solidFill>
                  <a:srgbClr val="000000"/>
                </a:solidFill>
                <a:latin typeface="Poppins"/>
                <a:ea typeface="Poppins"/>
                <a:cs typeface="Poppins"/>
                <a:sym typeface="Poppins"/>
              </a:rPr>
              <a:t>i</a:t>
            </a:r>
            <a:r>
              <a:rPr lang="en-US" sz="2225">
                <a:solidFill>
                  <a:srgbClr val="000000"/>
                </a:solidFill>
                <a:latin typeface="Poppins"/>
                <a:ea typeface="Poppins"/>
                <a:cs typeface="Poppins"/>
                <a:sym typeface="Poppins"/>
              </a:rPr>
              <a:t>mpa</a:t>
            </a:r>
            <a:r>
              <a:rPr lang="en-US" sz="2225">
                <a:solidFill>
                  <a:srgbClr val="000000"/>
                </a:solidFill>
                <a:latin typeface="Poppins"/>
                <a:ea typeface="Poppins"/>
                <a:cs typeface="Poppins"/>
                <a:sym typeface="Poppins"/>
              </a:rPr>
              <a:t>n</a:t>
            </a:r>
            <a:r>
              <a:rPr lang="en-US" sz="2225">
                <a:solidFill>
                  <a:srgbClr val="000000"/>
                </a:solidFill>
                <a:latin typeface="Poppins"/>
                <a:ea typeface="Poppins"/>
                <a:cs typeface="Poppins"/>
                <a:sym typeface="Poppins"/>
              </a:rPr>
              <a:t> </a:t>
            </a:r>
            <a:r>
              <a:rPr lang="en-US" sz="2225">
                <a:solidFill>
                  <a:srgbClr val="000000"/>
                </a:solidFill>
                <a:latin typeface="Poppins"/>
                <a:ea typeface="Poppins"/>
                <a:cs typeface="Poppins"/>
                <a:sym typeface="Poppins"/>
              </a:rPr>
              <a:t>d</a:t>
            </a:r>
            <a:r>
              <a:rPr lang="en-US" sz="2225">
                <a:solidFill>
                  <a:srgbClr val="000000"/>
                </a:solidFill>
                <a:latin typeface="Poppins"/>
                <a:ea typeface="Poppins"/>
                <a:cs typeface="Poppins"/>
                <a:sym typeface="Poppins"/>
              </a:rPr>
              <a:t>a</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 kepadatan </a:t>
            </a:r>
            <a:r>
              <a:rPr lang="en-US" sz="2225">
                <a:solidFill>
                  <a:srgbClr val="000000"/>
                </a:solidFill>
                <a:latin typeface="Poppins"/>
                <a:ea typeface="Poppins"/>
                <a:cs typeface="Poppins"/>
                <a:sym typeface="Poppins"/>
              </a:rPr>
              <a:t>p</a:t>
            </a:r>
            <a:r>
              <a:rPr lang="en-US" sz="2225">
                <a:solidFill>
                  <a:srgbClr val="000000"/>
                </a:solidFill>
                <a:latin typeface="Poppins"/>
                <a:ea typeface="Poppins"/>
                <a:cs typeface="Poppins"/>
                <a:sym typeface="Poppins"/>
              </a:rPr>
              <a:t>e</a:t>
            </a:r>
            <a:r>
              <a:rPr lang="en-US" sz="2225">
                <a:solidFill>
                  <a:srgbClr val="000000"/>
                </a:solidFill>
                <a:latin typeface="Poppins"/>
                <a:ea typeface="Poppins"/>
                <a:cs typeface="Poppins"/>
                <a:sym typeface="Poppins"/>
              </a:rPr>
              <a:t>n</a:t>
            </a:r>
            <a:r>
              <a:rPr lang="en-US" sz="2225">
                <a:solidFill>
                  <a:srgbClr val="000000"/>
                </a:solidFill>
                <a:latin typeface="Poppins"/>
                <a:ea typeface="Poppins"/>
                <a:cs typeface="Poppins"/>
                <a:sym typeface="Poppins"/>
              </a:rPr>
              <a:t>du</a:t>
            </a:r>
            <a:r>
              <a:rPr lang="en-US" sz="2225">
                <a:solidFill>
                  <a:srgbClr val="000000"/>
                </a:solidFill>
                <a:latin typeface="Poppins"/>
                <a:ea typeface="Poppins"/>
                <a:cs typeface="Poppins"/>
                <a:sym typeface="Poppins"/>
              </a:rPr>
              <a:t>d</a:t>
            </a:r>
            <a:r>
              <a:rPr lang="en-US" sz="2225">
                <a:solidFill>
                  <a:srgbClr val="000000"/>
                </a:solidFill>
                <a:latin typeface="Poppins"/>
                <a:ea typeface="Poppins"/>
                <a:cs typeface="Poppins"/>
                <a:sym typeface="Poppins"/>
              </a:rPr>
              <a:t>uk </a:t>
            </a:r>
            <a:r>
              <a:rPr lang="en-US" sz="2225">
                <a:solidFill>
                  <a:srgbClr val="000000"/>
                </a:solidFill>
                <a:latin typeface="Poppins"/>
                <a:ea typeface="Poppins"/>
                <a:cs typeface="Poppins"/>
                <a:sym typeface="Poppins"/>
              </a:rPr>
              <a:t>ta</a:t>
            </a:r>
            <a:r>
              <a:rPr lang="en-US" sz="2225">
                <a:solidFill>
                  <a:srgbClr val="000000"/>
                </a:solidFill>
                <a:latin typeface="Poppins"/>
                <a:ea typeface="Poppins"/>
                <a:cs typeface="Poppins"/>
                <a:sym typeface="Poppins"/>
              </a:rPr>
              <a:t>hun 2020.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485179" y="1333947"/>
            <a:ext cx="4774121" cy="578095"/>
            <a:chOff x="0" y="0"/>
            <a:chExt cx="1257382" cy="152256"/>
          </a:xfrm>
        </p:grpSpPr>
        <p:sp>
          <p:nvSpPr>
            <p:cNvPr name="Freeform 4" id="4"/>
            <p:cNvSpPr/>
            <p:nvPr/>
          </p:nvSpPr>
          <p:spPr>
            <a:xfrm flipH="false" flipV="false" rot="0">
              <a:off x="0" y="0"/>
              <a:ext cx="1257382" cy="152256"/>
            </a:xfrm>
            <a:custGeom>
              <a:avLst/>
              <a:gdLst/>
              <a:ahLst/>
              <a:cxnLst/>
              <a:rect r="r" b="b" t="t" l="l"/>
              <a:pathLst>
                <a:path h="152256" w="1257382">
                  <a:moveTo>
                    <a:pt x="0" y="0"/>
                  </a:moveTo>
                  <a:lnTo>
                    <a:pt x="1257382" y="0"/>
                  </a:lnTo>
                  <a:lnTo>
                    <a:pt x="1257382" y="152256"/>
                  </a:lnTo>
                  <a:lnTo>
                    <a:pt x="0" y="152256"/>
                  </a:lnTo>
                  <a:close/>
                </a:path>
              </a:pathLst>
            </a:custGeom>
            <a:solidFill>
              <a:srgbClr val="004AAD"/>
            </a:solidFill>
          </p:spPr>
        </p:sp>
        <p:sp>
          <p:nvSpPr>
            <p:cNvPr name="TextBox 5" id="5"/>
            <p:cNvSpPr txBox="true"/>
            <p:nvPr/>
          </p:nvSpPr>
          <p:spPr>
            <a:xfrm>
              <a:off x="0" y="-47625"/>
              <a:ext cx="1257382" cy="19988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12910096" y="1345242"/>
            <a:ext cx="7154334" cy="47930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Hasil proses wrangling</a:t>
            </a:r>
          </a:p>
        </p:txBody>
      </p:sp>
      <p:sp>
        <p:nvSpPr>
          <p:cNvPr name="TextBox 9" id="9"/>
          <p:cNvSpPr txBox="true"/>
          <p:nvPr/>
        </p:nvSpPr>
        <p:spPr>
          <a:xfrm rot="0">
            <a:off x="1781260" y="2725238"/>
            <a:ext cx="5634574" cy="3134335"/>
          </a:xfrm>
          <a:prstGeom prst="rect">
            <a:avLst/>
          </a:prstGeom>
        </p:spPr>
        <p:txBody>
          <a:bodyPr anchor="t" rtlCol="false" tIns="0" lIns="0" bIns="0" rIns="0">
            <a:spAutoFit/>
          </a:bodyPr>
          <a:lstStyle/>
          <a:p>
            <a:pPr algn="l">
              <a:lnSpc>
                <a:spcPts val="3116"/>
              </a:lnSpc>
              <a:spcBef>
                <a:spcPct val="0"/>
              </a:spcBef>
            </a:pPr>
            <a:r>
              <a:rPr lang="en-US" sz="2225" b="true">
                <a:solidFill>
                  <a:srgbClr val="000000"/>
                </a:solidFill>
                <a:latin typeface="Poppins Bold"/>
                <a:ea typeface="Poppins Bold"/>
                <a:cs typeface="Poppins Bold"/>
                <a:sym typeface="Poppins Bold"/>
              </a:rPr>
              <a:t>Data kasus DBD</a:t>
            </a:r>
            <a:r>
              <a:rPr lang="en-US" sz="2225">
                <a:solidFill>
                  <a:srgbClr val="000000"/>
                </a:solidFill>
                <a:latin typeface="Poppins"/>
                <a:ea typeface="Poppins"/>
                <a:cs typeface="Poppins"/>
                <a:sym typeface="Poppins"/>
              </a:rPr>
              <a:t> diperoleh dari dokumen Profil Kesehatan Indonesia 2019 dan Profil Kesehatan </a:t>
            </a:r>
            <a:r>
              <a:rPr lang="en-US" sz="2225">
                <a:solidFill>
                  <a:srgbClr val="000000"/>
                </a:solidFill>
                <a:latin typeface="Poppins"/>
                <a:ea typeface="Poppins"/>
                <a:cs typeface="Poppins"/>
                <a:sym typeface="Poppins"/>
              </a:rPr>
              <a:t>Indonesia</a:t>
            </a:r>
            <a:r>
              <a:rPr lang="en-US" sz="2225">
                <a:solidFill>
                  <a:srgbClr val="000000"/>
                </a:solidFill>
                <a:latin typeface="Poppins"/>
                <a:ea typeface="Poppins"/>
                <a:cs typeface="Poppins"/>
                <a:sym typeface="Poppins"/>
              </a:rPr>
              <a:t> 2020 yang berformat PDF. Proses ekstraksi atau scraping tabel pada file PDF dilakukan melalui instalasi pustaka tambahan seperti tabu</a:t>
            </a:r>
            <a:r>
              <a:rPr lang="en-US" sz="2225">
                <a:solidFill>
                  <a:srgbClr val="000000"/>
                </a:solidFill>
                <a:latin typeface="Poppins"/>
                <a:ea typeface="Poppins"/>
                <a:cs typeface="Poppins"/>
                <a:sym typeface="Poppins"/>
              </a:rPr>
              <a:t>l</a:t>
            </a:r>
            <a:r>
              <a:rPr lang="en-US" sz="2225">
                <a:solidFill>
                  <a:srgbClr val="000000"/>
                </a:solidFill>
                <a:latin typeface="Poppins"/>
                <a:ea typeface="Poppins"/>
                <a:cs typeface="Poppins"/>
                <a:sym typeface="Poppins"/>
              </a:rPr>
              <a:t>a-py, p</a:t>
            </a:r>
            <a:r>
              <a:rPr lang="en-US" sz="2225">
                <a:solidFill>
                  <a:srgbClr val="000000"/>
                </a:solidFill>
                <a:latin typeface="Poppins"/>
                <a:ea typeface="Poppins"/>
                <a:cs typeface="Poppins"/>
                <a:sym typeface="Poppins"/>
              </a:rPr>
              <a:t>a</a:t>
            </a:r>
            <a:r>
              <a:rPr lang="en-US" sz="2225">
                <a:solidFill>
                  <a:srgbClr val="000000"/>
                </a:solidFill>
                <a:latin typeface="Poppins"/>
                <a:ea typeface="Poppins"/>
                <a:cs typeface="Poppins"/>
                <a:sym typeface="Poppins"/>
              </a:rPr>
              <a:t>n</a:t>
            </a:r>
            <a:r>
              <a:rPr lang="en-US" sz="2225">
                <a:solidFill>
                  <a:srgbClr val="000000"/>
                </a:solidFill>
                <a:latin typeface="Poppins"/>
                <a:ea typeface="Poppins"/>
                <a:cs typeface="Poppins"/>
                <a:sym typeface="Poppins"/>
              </a:rPr>
              <a:t>das</a:t>
            </a:r>
            <a:r>
              <a:rPr lang="en-US" sz="2225">
                <a:solidFill>
                  <a:srgbClr val="000000"/>
                </a:solidFill>
                <a:latin typeface="Poppins"/>
                <a:ea typeface="Poppins"/>
                <a:cs typeface="Poppins"/>
                <a:sym typeface="Poppins"/>
              </a:rPr>
              <a:t>, pyread</a:t>
            </a:r>
            <a:r>
              <a:rPr lang="en-US" sz="2225">
                <a:solidFill>
                  <a:srgbClr val="000000"/>
                </a:solidFill>
                <a:latin typeface="Poppins"/>
                <a:ea typeface="Poppins"/>
                <a:cs typeface="Poppins"/>
                <a:sym typeface="Poppins"/>
              </a:rPr>
              <a:t>stat</a:t>
            </a:r>
            <a:r>
              <a:rPr lang="en-US" sz="2225">
                <a:solidFill>
                  <a:srgbClr val="000000"/>
                </a:solidFill>
                <a:latin typeface="Poppins"/>
                <a:ea typeface="Poppins"/>
                <a:cs typeface="Poppins"/>
                <a:sym typeface="Poppins"/>
              </a:rPr>
              <a:t>, </a:t>
            </a:r>
            <a:r>
              <a:rPr lang="en-US" sz="2225">
                <a:solidFill>
                  <a:srgbClr val="000000"/>
                </a:solidFill>
                <a:latin typeface="Poppins"/>
                <a:ea typeface="Poppins"/>
                <a:cs typeface="Poppins"/>
                <a:sym typeface="Poppins"/>
              </a:rPr>
              <a:t>o</a:t>
            </a:r>
            <a:r>
              <a:rPr lang="en-US" sz="2225">
                <a:solidFill>
                  <a:srgbClr val="000000"/>
                </a:solidFill>
                <a:latin typeface="Poppins"/>
                <a:ea typeface="Poppins"/>
                <a:cs typeface="Poppins"/>
                <a:sym typeface="Poppins"/>
              </a:rPr>
              <a:t>p</a:t>
            </a:r>
            <a:r>
              <a:rPr lang="en-US" sz="2225">
                <a:solidFill>
                  <a:srgbClr val="000000"/>
                </a:solidFill>
                <a:latin typeface="Poppins"/>
                <a:ea typeface="Poppins"/>
                <a:cs typeface="Poppins"/>
                <a:sym typeface="Poppins"/>
              </a:rPr>
              <a:t>e</a:t>
            </a:r>
            <a:r>
              <a:rPr lang="en-US" sz="2225">
                <a:solidFill>
                  <a:srgbClr val="000000"/>
                </a:solidFill>
                <a:latin typeface="Poppins"/>
                <a:ea typeface="Poppins"/>
                <a:cs typeface="Poppins"/>
                <a:sym typeface="Poppins"/>
              </a:rPr>
              <a:t>npyx</a:t>
            </a:r>
            <a:r>
              <a:rPr lang="en-US" sz="2225">
                <a:solidFill>
                  <a:srgbClr val="000000"/>
                </a:solidFill>
                <a:latin typeface="Poppins"/>
                <a:ea typeface="Poppins"/>
                <a:cs typeface="Poppins"/>
                <a:sym typeface="Poppins"/>
              </a:rPr>
              <a:t>l</a:t>
            </a:r>
            <a:r>
              <a:rPr lang="en-US" sz="2225">
                <a:solidFill>
                  <a:srgbClr val="000000"/>
                </a:solidFill>
                <a:latin typeface="Poppins"/>
                <a:ea typeface="Poppins"/>
                <a:cs typeface="Poppins"/>
                <a:sym typeface="Poppins"/>
              </a:rPr>
              <a:t>, dan PyMuPDF.</a:t>
            </a:r>
          </a:p>
        </p:txBody>
      </p:sp>
      <p:sp>
        <p:nvSpPr>
          <p:cNvPr name="TextBox 10" id="10"/>
          <p:cNvSpPr txBox="true"/>
          <p:nvPr/>
        </p:nvSpPr>
        <p:spPr>
          <a:xfrm rot="0">
            <a:off x="8731919" y="2668449"/>
            <a:ext cx="4178177" cy="3191124"/>
          </a:xfrm>
          <a:prstGeom prst="rect">
            <a:avLst/>
          </a:prstGeom>
        </p:spPr>
        <p:txBody>
          <a:bodyPr anchor="t" rtlCol="false" tIns="0" lIns="0" bIns="0" rIns="0">
            <a:spAutoFit/>
          </a:bodyPr>
          <a:lstStyle/>
          <a:p>
            <a:pPr algn="l">
              <a:lnSpc>
                <a:spcPts val="2310"/>
              </a:lnSpc>
            </a:pPr>
            <a:r>
              <a:rPr lang="en-US" sz="1650">
                <a:solidFill>
                  <a:srgbClr val="000000"/>
                </a:solidFill>
                <a:latin typeface="Poppins"/>
                <a:ea typeface="Poppins"/>
                <a:cs typeface="Poppins"/>
                <a:sym typeface="Poppins"/>
              </a:rPr>
              <a:t>Fitur-fitur pada data df_dbd_2019 dan df_dbd_2020 </a:t>
            </a:r>
          </a:p>
          <a:p>
            <a:pPr algn="l" marL="356367" indent="-178184" lvl="1">
              <a:lnSpc>
                <a:spcPts val="2310"/>
              </a:lnSpc>
              <a:buFont typeface="Arial"/>
              <a:buChar char="•"/>
            </a:pPr>
            <a:r>
              <a:rPr lang="en-US" sz="1650">
                <a:solidFill>
                  <a:srgbClr val="000000"/>
                </a:solidFill>
                <a:latin typeface="Poppins"/>
                <a:ea typeface="Poppins"/>
                <a:cs typeface="Poppins"/>
                <a:sym typeface="Poppins"/>
              </a:rPr>
              <a:t>No </a:t>
            </a:r>
          </a:p>
          <a:p>
            <a:pPr algn="l" marL="356367" indent="-178184" lvl="1">
              <a:lnSpc>
                <a:spcPts val="2310"/>
              </a:lnSpc>
              <a:buFont typeface="Arial"/>
              <a:buChar char="•"/>
            </a:pPr>
            <a:r>
              <a:rPr lang="en-US" sz="1650">
                <a:solidFill>
                  <a:srgbClr val="000000"/>
                </a:solidFill>
                <a:latin typeface="Poppins"/>
                <a:ea typeface="Poppins"/>
                <a:cs typeface="Poppins"/>
                <a:sym typeface="Poppins"/>
              </a:rPr>
              <a:t>Provi</a:t>
            </a:r>
            <a:r>
              <a:rPr lang="en-US" sz="1650">
                <a:solidFill>
                  <a:srgbClr val="000000"/>
                </a:solidFill>
                <a:latin typeface="Poppins"/>
                <a:ea typeface="Poppins"/>
                <a:cs typeface="Poppins"/>
                <a:sym typeface="Poppins"/>
              </a:rPr>
              <a:t>nsi  </a:t>
            </a:r>
          </a:p>
          <a:p>
            <a:pPr algn="l" marL="356367" indent="-178184" lvl="1">
              <a:lnSpc>
                <a:spcPts val="2310"/>
              </a:lnSpc>
              <a:buFont typeface="Arial"/>
              <a:buChar char="•"/>
            </a:pPr>
            <a:r>
              <a:rPr lang="en-US" sz="1650">
                <a:solidFill>
                  <a:srgbClr val="000000"/>
                </a:solidFill>
                <a:latin typeface="Poppins"/>
                <a:ea typeface="Poppins"/>
                <a:cs typeface="Poppins"/>
                <a:sym typeface="Poppins"/>
              </a:rPr>
              <a:t>J</a:t>
            </a:r>
            <a:r>
              <a:rPr lang="en-US" sz="1650">
                <a:solidFill>
                  <a:srgbClr val="000000"/>
                </a:solidFill>
                <a:latin typeface="Poppins"/>
                <a:ea typeface="Poppins"/>
                <a:cs typeface="Poppins"/>
                <a:sym typeface="Poppins"/>
              </a:rPr>
              <a:t>u</a:t>
            </a:r>
            <a:r>
              <a:rPr lang="en-US" sz="1650">
                <a:solidFill>
                  <a:srgbClr val="000000"/>
                </a:solidFill>
                <a:latin typeface="Poppins"/>
                <a:ea typeface="Poppins"/>
                <a:cs typeface="Poppins"/>
                <a:sym typeface="Poppins"/>
              </a:rPr>
              <a:t>mla</a:t>
            </a:r>
            <a:r>
              <a:rPr lang="en-US" sz="1650">
                <a:solidFill>
                  <a:srgbClr val="000000"/>
                </a:solidFill>
                <a:latin typeface="Poppins"/>
                <a:ea typeface="Poppins"/>
                <a:cs typeface="Poppins"/>
                <a:sym typeface="Poppins"/>
              </a:rPr>
              <a:t>h Penduduk </a:t>
            </a:r>
          </a:p>
          <a:p>
            <a:pPr algn="l" marL="356367" indent="-178184" lvl="1">
              <a:lnSpc>
                <a:spcPts val="2310"/>
              </a:lnSpc>
              <a:buFont typeface="Arial"/>
              <a:buChar char="•"/>
            </a:pPr>
            <a:r>
              <a:rPr lang="en-US" sz="1650">
                <a:solidFill>
                  <a:srgbClr val="000000"/>
                </a:solidFill>
                <a:latin typeface="Poppins"/>
                <a:ea typeface="Poppins"/>
                <a:cs typeface="Poppins"/>
                <a:sym typeface="Poppins"/>
              </a:rPr>
              <a:t>J</a:t>
            </a:r>
            <a:r>
              <a:rPr lang="en-US" sz="1650">
                <a:solidFill>
                  <a:srgbClr val="000000"/>
                </a:solidFill>
                <a:latin typeface="Poppins"/>
                <a:ea typeface="Poppins"/>
                <a:cs typeface="Poppins"/>
                <a:sym typeface="Poppins"/>
              </a:rPr>
              <a:t>u</a:t>
            </a:r>
            <a:r>
              <a:rPr lang="en-US" sz="1650">
                <a:solidFill>
                  <a:srgbClr val="000000"/>
                </a:solidFill>
                <a:latin typeface="Poppins"/>
                <a:ea typeface="Poppins"/>
                <a:cs typeface="Poppins"/>
                <a:sym typeface="Poppins"/>
              </a:rPr>
              <a:t>mla</a:t>
            </a:r>
            <a:r>
              <a:rPr lang="en-US" sz="1650">
                <a:solidFill>
                  <a:srgbClr val="000000"/>
                </a:solidFill>
                <a:latin typeface="Poppins"/>
                <a:ea typeface="Poppins"/>
                <a:cs typeface="Poppins"/>
                <a:sym typeface="Poppins"/>
              </a:rPr>
              <a:t>h K</a:t>
            </a:r>
            <a:r>
              <a:rPr lang="en-US" sz="1650">
                <a:solidFill>
                  <a:srgbClr val="000000"/>
                </a:solidFill>
                <a:latin typeface="Poppins"/>
                <a:ea typeface="Poppins"/>
                <a:cs typeface="Poppins"/>
                <a:sym typeface="Poppins"/>
              </a:rPr>
              <a:t>a</a:t>
            </a:r>
            <a:r>
              <a:rPr lang="en-US" sz="1650">
                <a:solidFill>
                  <a:srgbClr val="000000"/>
                </a:solidFill>
                <a:latin typeface="Poppins"/>
                <a:ea typeface="Poppins"/>
                <a:cs typeface="Poppins"/>
                <a:sym typeface="Poppins"/>
              </a:rPr>
              <a:t>su</a:t>
            </a:r>
            <a:r>
              <a:rPr lang="en-US" sz="1650">
                <a:solidFill>
                  <a:srgbClr val="000000"/>
                </a:solidFill>
                <a:latin typeface="Poppins"/>
                <a:ea typeface="Poppins"/>
                <a:cs typeface="Poppins"/>
                <a:sym typeface="Poppins"/>
              </a:rPr>
              <a:t>s </a:t>
            </a:r>
          </a:p>
          <a:p>
            <a:pPr algn="l" marL="356367" indent="-178184" lvl="1">
              <a:lnSpc>
                <a:spcPts val="2310"/>
              </a:lnSpc>
              <a:buFont typeface="Arial"/>
              <a:buChar char="•"/>
            </a:pPr>
            <a:r>
              <a:rPr lang="en-US" sz="1650">
                <a:solidFill>
                  <a:srgbClr val="000000"/>
                </a:solidFill>
                <a:latin typeface="Poppins"/>
                <a:ea typeface="Poppins"/>
                <a:cs typeface="Poppins"/>
                <a:sym typeface="Poppins"/>
              </a:rPr>
              <a:t>Incidence Rate per 100.000 Penduduk </a:t>
            </a:r>
          </a:p>
          <a:p>
            <a:pPr algn="l" marL="356367" indent="-178184" lvl="1">
              <a:lnSpc>
                <a:spcPts val="2310"/>
              </a:lnSpc>
              <a:buFont typeface="Arial"/>
              <a:buChar char="•"/>
            </a:pPr>
            <a:r>
              <a:rPr lang="en-US" sz="1650">
                <a:solidFill>
                  <a:srgbClr val="000000"/>
                </a:solidFill>
                <a:latin typeface="Poppins"/>
                <a:ea typeface="Poppins"/>
                <a:cs typeface="Poppins"/>
                <a:sym typeface="Poppins"/>
              </a:rPr>
              <a:t>Meninggal  </a:t>
            </a:r>
          </a:p>
          <a:p>
            <a:pPr algn="l" marL="356367" indent="-178184" lvl="1">
              <a:lnSpc>
                <a:spcPts val="2310"/>
              </a:lnSpc>
              <a:buFont typeface="Arial"/>
              <a:buChar char="•"/>
            </a:pPr>
            <a:r>
              <a:rPr lang="en-US" sz="1650">
                <a:solidFill>
                  <a:srgbClr val="000000"/>
                </a:solidFill>
                <a:latin typeface="Poppins"/>
                <a:ea typeface="Poppins"/>
                <a:cs typeface="Poppins"/>
                <a:sym typeface="Poppins"/>
              </a:rPr>
              <a:t>CFR (%) </a:t>
            </a:r>
          </a:p>
          <a:p>
            <a:pPr algn="l">
              <a:lnSpc>
                <a:spcPts val="2310"/>
              </a:lnSpc>
              <a:spcBef>
                <a:spcPct val="0"/>
              </a:spcBef>
            </a:pPr>
          </a:p>
        </p:txBody>
      </p:sp>
      <p:sp>
        <p:nvSpPr>
          <p:cNvPr name="TextBox 11" id="11"/>
          <p:cNvSpPr txBox="true"/>
          <p:nvPr/>
        </p:nvSpPr>
        <p:spPr>
          <a:xfrm rot="0">
            <a:off x="1781260" y="6720950"/>
            <a:ext cx="6120048" cy="2137228"/>
          </a:xfrm>
          <a:prstGeom prst="rect">
            <a:avLst/>
          </a:prstGeom>
        </p:spPr>
        <p:txBody>
          <a:bodyPr anchor="t" rtlCol="false" tIns="0" lIns="0" bIns="0" rIns="0">
            <a:spAutoFit/>
          </a:bodyPr>
          <a:lstStyle/>
          <a:p>
            <a:pPr algn="l">
              <a:lnSpc>
                <a:spcPts val="2425"/>
              </a:lnSpc>
            </a:pPr>
            <a:r>
              <a:rPr lang="en-US" sz="1732">
                <a:solidFill>
                  <a:srgbClr val="000000"/>
                </a:solidFill>
                <a:latin typeface="Poppins"/>
                <a:ea typeface="Poppins"/>
                <a:cs typeface="Poppins"/>
                <a:sym typeface="Poppins"/>
              </a:rPr>
              <a:t>Tabel yang ditargetkan untuk dataset kasus DBD tahun 2019 mengenai Kasus Demam Berdarah Dengue (DBD) Menurut Provinsi di Indonesia Tahun 2019 berada pada halaman 458, maka proses ekstraksi data difokuskan hanya pada halaman tersebut yang diambil dari Profil-Kesehatan-Indonesia-2019.pdf </a:t>
            </a:r>
          </a:p>
          <a:p>
            <a:pPr algn="l">
              <a:lnSpc>
                <a:spcPts val="2425"/>
              </a:lnSpc>
              <a:spcBef>
                <a:spcPct val="0"/>
              </a:spcBef>
            </a:pPr>
          </a:p>
        </p:txBody>
      </p:sp>
      <p:sp>
        <p:nvSpPr>
          <p:cNvPr name="TextBox 12" id="12"/>
          <p:cNvSpPr txBox="true"/>
          <p:nvPr/>
        </p:nvSpPr>
        <p:spPr>
          <a:xfrm rot="0">
            <a:off x="8800183" y="6711425"/>
            <a:ext cx="8459117" cy="1719013"/>
          </a:xfrm>
          <a:prstGeom prst="rect">
            <a:avLst/>
          </a:prstGeom>
        </p:spPr>
        <p:txBody>
          <a:bodyPr anchor="t" rtlCol="false" tIns="0" lIns="0" bIns="0" rIns="0">
            <a:spAutoFit/>
          </a:bodyPr>
          <a:lstStyle/>
          <a:p>
            <a:pPr algn="l">
              <a:lnSpc>
                <a:spcPts val="2731"/>
              </a:lnSpc>
              <a:spcBef>
                <a:spcPct val="0"/>
              </a:spcBef>
            </a:pPr>
            <a:r>
              <a:rPr lang="en-US" sz="1950">
                <a:solidFill>
                  <a:srgbClr val="000000"/>
                </a:solidFill>
                <a:latin typeface="Poppins"/>
                <a:ea typeface="Poppins"/>
                <a:cs typeface="Poppins"/>
                <a:sym typeface="Poppins"/>
              </a:rPr>
              <a:t>Tabel yang ditargetkan untuk dataset kasus DBD tahun 2020 mengenai Kasus Demam Berdarah Dengue (DBD) Menurut P</a:t>
            </a:r>
            <a:r>
              <a:rPr lang="en-US" sz="1950">
                <a:solidFill>
                  <a:srgbClr val="000000"/>
                </a:solidFill>
                <a:latin typeface="Poppins"/>
                <a:ea typeface="Poppins"/>
                <a:cs typeface="Poppins"/>
                <a:sym typeface="Poppins"/>
              </a:rPr>
              <a:t>r</a:t>
            </a:r>
            <a:r>
              <a:rPr lang="en-US" sz="1950">
                <a:solidFill>
                  <a:srgbClr val="000000"/>
                </a:solidFill>
                <a:latin typeface="Poppins"/>
                <a:ea typeface="Poppins"/>
                <a:cs typeface="Poppins"/>
                <a:sym typeface="Poppins"/>
              </a:rPr>
              <a:t>ov</a:t>
            </a:r>
            <a:r>
              <a:rPr lang="en-US" sz="1950">
                <a:solidFill>
                  <a:srgbClr val="000000"/>
                </a:solidFill>
                <a:latin typeface="Poppins"/>
                <a:ea typeface="Poppins"/>
                <a:cs typeface="Poppins"/>
                <a:sym typeface="Poppins"/>
              </a:rPr>
              <a:t>i</a:t>
            </a:r>
            <a:r>
              <a:rPr lang="en-US" sz="1950">
                <a:solidFill>
                  <a:srgbClr val="000000"/>
                </a:solidFill>
                <a:latin typeface="Poppins"/>
                <a:ea typeface="Poppins"/>
                <a:cs typeface="Poppins"/>
                <a:sym typeface="Poppins"/>
              </a:rPr>
              <a:t>nsi di Indonesia Tahun 2020 berada pada halaman 453, maka proses ekstraksi data difokuskan hanya pada halaman tersebut yang diambil dari Profil-Kesehatan-Indonesia-2020.pdf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DATA CLEANING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56660">
            <a:off x="-1403396" y="-335945"/>
            <a:ext cx="5817132" cy="1756115"/>
            <a:chOff x="0" y="0"/>
            <a:chExt cx="673100" cy="203200"/>
          </a:xfrm>
        </p:grpSpPr>
        <p:sp>
          <p:nvSpPr>
            <p:cNvPr name="Freeform 4" id="4"/>
            <p:cNvSpPr/>
            <p:nvPr/>
          </p:nvSpPr>
          <p:spPr>
            <a:xfrm flipH="false" flipV="false" rot="0">
              <a:off x="0" y="743"/>
              <a:ext cx="673100" cy="201713"/>
            </a:xfrm>
            <a:custGeom>
              <a:avLst/>
              <a:gdLst/>
              <a:ahLst/>
              <a:cxnLst/>
              <a:rect r="r" b="b" t="t" l="l"/>
              <a:pathLst>
                <a:path h="201713" w="673100">
                  <a:moveTo>
                    <a:pt x="339090" y="38627"/>
                  </a:moveTo>
                  <a:cubicBezTo>
                    <a:pt x="452120" y="5607"/>
                    <a:pt x="562610" y="-27413"/>
                    <a:pt x="673100" y="36087"/>
                  </a:cubicBezTo>
                  <a:lnTo>
                    <a:pt x="673100" y="156737"/>
                  </a:lnTo>
                  <a:cubicBezTo>
                    <a:pt x="558800" y="95777"/>
                    <a:pt x="444500" y="130067"/>
                    <a:pt x="334010" y="163087"/>
                  </a:cubicBezTo>
                  <a:cubicBezTo>
                    <a:pt x="220980" y="196107"/>
                    <a:pt x="110490" y="229127"/>
                    <a:pt x="0" y="165627"/>
                  </a:cubicBezTo>
                  <a:lnTo>
                    <a:pt x="0" y="44977"/>
                  </a:lnTo>
                  <a:cubicBezTo>
                    <a:pt x="114300" y="105937"/>
                    <a:pt x="228600" y="71647"/>
                    <a:pt x="339090" y="38627"/>
                  </a:cubicBezTo>
                  <a:close/>
                </a:path>
              </a:pathLst>
            </a:custGeom>
            <a:solidFill>
              <a:srgbClr val="004AAD"/>
            </a:solidFill>
          </p:spPr>
        </p:sp>
        <p:sp>
          <p:nvSpPr>
            <p:cNvPr name="TextBox 5" id="5"/>
            <p:cNvSpPr txBox="true"/>
            <p:nvPr/>
          </p:nvSpPr>
          <p:spPr>
            <a:xfrm>
              <a:off x="0" y="3175"/>
              <a:ext cx="673100" cy="1492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54286" y="962025"/>
            <a:ext cx="6040381" cy="430606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Standarisasi Nama Provinsi</a:t>
            </a:r>
            <a:r>
              <a:rPr lang="en-US" sz="2219">
                <a:solidFill>
                  <a:srgbClr val="303642"/>
                </a:solidFill>
                <a:latin typeface="Poppins"/>
                <a:ea typeface="Poppins"/>
                <a:cs typeface="Poppins"/>
                <a:sym typeface="Poppins"/>
              </a:rPr>
              <a:t>  </a:t>
            </a:r>
          </a:p>
          <a:p>
            <a:pPr algn="ctr">
              <a:lnSpc>
                <a:spcPts val="3107"/>
              </a:lnSpc>
            </a:pPr>
            <a:r>
              <a:rPr lang="en-US" sz="2219">
                <a:solidFill>
                  <a:srgbClr val="303642"/>
                </a:solidFill>
                <a:latin typeface="Poppins"/>
                <a:ea typeface="Poppins"/>
                <a:cs typeface="Poppins"/>
                <a:sym typeface="Poppins"/>
              </a:rPr>
              <a:t>Proses cl</a:t>
            </a:r>
            <a:r>
              <a:rPr lang="en-US" sz="2219">
                <a:solidFill>
                  <a:srgbClr val="303642"/>
                </a:solidFill>
                <a:latin typeface="Poppins"/>
                <a:ea typeface="Poppins"/>
                <a:cs typeface="Poppins"/>
                <a:sym typeface="Poppins"/>
              </a:rPr>
              <a:t>eaning yang dilakukan adalah mengubah seluruh nama provinsi menjadi Title Case, kemudian mengubah penamaan “Dki Jakarta” dan “Di yogyakarta” menjadi “DKI Jakarta” dan “DI yogaykarta”. Hasil yang diperoleh berupa seluruh dataset memiliki 33 provinsi dengan format yang sama sehingga dapat di-merge dengan benar. </a:t>
            </a:r>
          </a:p>
          <a:p>
            <a:pPr algn="ctr">
              <a:lnSpc>
                <a:spcPts val="3107"/>
              </a:lnSpc>
              <a:spcBef>
                <a:spcPct val="0"/>
              </a:spcBef>
            </a:pPr>
          </a:p>
        </p:txBody>
      </p:sp>
      <p:sp>
        <p:nvSpPr>
          <p:cNvPr name="TextBox 7" id="7"/>
          <p:cNvSpPr txBox="true"/>
          <p:nvPr/>
        </p:nvSpPr>
        <p:spPr>
          <a:xfrm rot="0">
            <a:off x="9429771" y="962025"/>
            <a:ext cx="7086166" cy="508711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Konversi Tipe Data  </a:t>
            </a:r>
          </a:p>
          <a:p>
            <a:pPr algn="ctr">
              <a:lnSpc>
                <a:spcPts val="3107"/>
              </a:lnSpc>
            </a:pPr>
            <a:r>
              <a:rPr lang="en-US" sz="2219">
                <a:solidFill>
                  <a:srgbClr val="303642"/>
                </a:solidFill>
                <a:latin typeface="Poppins"/>
                <a:ea typeface="Poppins"/>
                <a:cs typeface="Poppins"/>
                <a:sym typeface="Poppins"/>
              </a:rPr>
              <a:t>Bebe</a:t>
            </a:r>
            <a:r>
              <a:rPr lang="en-US" sz="2219">
                <a:solidFill>
                  <a:srgbClr val="303642"/>
                </a:solidFill>
                <a:latin typeface="Poppins"/>
                <a:ea typeface="Poppins"/>
                <a:cs typeface="Poppins"/>
                <a:sym typeface="Poppins"/>
              </a:rPr>
              <a:t>rapa kolom pada dataset bertipe object padahal m</a:t>
            </a:r>
            <a:r>
              <a:rPr lang="en-US" sz="2219">
                <a:solidFill>
                  <a:srgbClr val="303642"/>
                </a:solidFill>
                <a:latin typeface="Poppins"/>
                <a:ea typeface="Poppins"/>
                <a:cs typeface="Poppins"/>
                <a:sym typeface="Poppins"/>
              </a:rPr>
              <a:t>erupakan angka atau tanggal. Perbaikan pertama yang dilakukan pada kolom “date” dikonversi ke “datetime”. Perbaikan kedua yaitu kolom kolom tahun dibuat baru menggunakan dt.year dari kolom tanggal iklim.  Perbaikan yang ketiga pada kolom numerik yang dikonversi ke integer. Hasil yang diperoleh yaitu sesluruh dataset sudah sesuai tipe datanya sehingga dapat dihitung, diagregasi, dan dianalisis.</a:t>
            </a:r>
          </a:p>
          <a:p>
            <a:pPr algn="ctr">
              <a:lnSpc>
                <a:spcPts val="3107"/>
              </a:lnSpc>
              <a:spcBef>
                <a:spcPct val="0"/>
              </a:spcBef>
            </a:pPr>
          </a:p>
        </p:txBody>
      </p:sp>
      <p:sp>
        <p:nvSpPr>
          <p:cNvPr name="TextBox 8" id="8"/>
          <p:cNvSpPr txBox="true"/>
          <p:nvPr/>
        </p:nvSpPr>
        <p:spPr>
          <a:xfrm rot="0">
            <a:off x="395249" y="6394711"/>
            <a:ext cx="8243998" cy="3134493"/>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Menangani Missing Value </a:t>
            </a:r>
          </a:p>
          <a:p>
            <a:pPr algn="ctr">
              <a:lnSpc>
                <a:spcPts val="3107"/>
              </a:lnSpc>
              <a:spcBef>
                <a:spcPct val="0"/>
              </a:spcBef>
            </a:pPr>
            <a:r>
              <a:rPr lang="en-US" sz="2219">
                <a:solidFill>
                  <a:srgbClr val="303642"/>
                </a:solidFill>
                <a:latin typeface="Poppins"/>
                <a:ea typeface="Poppins"/>
                <a:cs typeface="Poppins"/>
                <a:sym typeface="Poppins"/>
              </a:rPr>
              <a:t>P</a:t>
            </a:r>
            <a:r>
              <a:rPr lang="en-US" sz="2219">
                <a:solidFill>
                  <a:srgbClr val="303642"/>
                </a:solidFill>
                <a:latin typeface="Poppins"/>
                <a:ea typeface="Poppins"/>
                <a:cs typeface="Poppins"/>
                <a:sym typeface="Poppins"/>
              </a:rPr>
              <a:t>ada dataset iklim missing value terletak pada suhu dan kelembapan dengan penanganan berupa penggantian menjadi angka 0. Pada dataset kepadatan penduduk beberapa provinsi tidak memiliki nilai kepadatan akhirnya di drop baris provinsi. Dataset DBD terkadang nilai kematian kosong atau diisi 0 dengan begitu menggunakan fill 0 untuk kolom kematian yang kosong.</a:t>
            </a:r>
          </a:p>
        </p:txBody>
      </p:sp>
      <p:sp>
        <p:nvSpPr>
          <p:cNvPr name="TextBox 9" id="9"/>
          <p:cNvSpPr txBox="true"/>
          <p:nvPr/>
        </p:nvSpPr>
        <p:spPr>
          <a:xfrm rot="0">
            <a:off x="10189784" y="6693507"/>
            <a:ext cx="6040381" cy="1962918"/>
          </a:xfrm>
          <a:prstGeom prst="rect">
            <a:avLst/>
          </a:prstGeom>
        </p:spPr>
        <p:txBody>
          <a:bodyPr anchor="t" rtlCol="false" tIns="0" lIns="0" bIns="0" rIns="0">
            <a:spAutoFit/>
          </a:bodyPr>
          <a:lstStyle/>
          <a:p>
            <a:pPr algn="ctr">
              <a:lnSpc>
                <a:spcPts val="3107"/>
              </a:lnSpc>
            </a:pPr>
            <a:r>
              <a:rPr lang="en-US" sz="2219" b="true">
                <a:solidFill>
                  <a:srgbClr val="303642"/>
                </a:solidFill>
                <a:latin typeface="Poppins Bold"/>
                <a:ea typeface="Poppins Bold"/>
                <a:cs typeface="Poppins Bold"/>
                <a:sym typeface="Poppins Bold"/>
              </a:rPr>
              <a:t>Seleksi Tahun  </a:t>
            </a:r>
            <a:r>
              <a:rPr lang="en-US" sz="2219">
                <a:solidFill>
                  <a:srgbClr val="303642"/>
                </a:solidFill>
                <a:latin typeface="Poppins"/>
                <a:ea typeface="Poppins"/>
                <a:cs typeface="Poppins"/>
                <a:sym typeface="Poppins"/>
              </a:rPr>
              <a:t> </a:t>
            </a:r>
          </a:p>
          <a:p>
            <a:pPr algn="ctr">
              <a:lnSpc>
                <a:spcPts val="3107"/>
              </a:lnSpc>
              <a:spcBef>
                <a:spcPct val="0"/>
              </a:spcBef>
            </a:pPr>
            <a:r>
              <a:rPr lang="en-US" sz="2219">
                <a:solidFill>
                  <a:srgbClr val="303642"/>
                </a:solidFill>
                <a:latin typeface="Poppins"/>
                <a:ea typeface="Poppins"/>
                <a:cs typeface="Poppins"/>
                <a:sym typeface="Poppins"/>
              </a:rPr>
              <a:t>Ka</a:t>
            </a:r>
            <a:r>
              <a:rPr lang="en-US" sz="2219">
                <a:solidFill>
                  <a:srgbClr val="303642"/>
                </a:solidFill>
                <a:latin typeface="Poppins"/>
                <a:ea typeface="Poppins"/>
                <a:cs typeface="Poppins"/>
                <a:sym typeface="Poppins"/>
              </a:rPr>
              <a:t>re</a:t>
            </a:r>
            <a:r>
              <a:rPr lang="en-US" sz="2219">
                <a:solidFill>
                  <a:srgbClr val="303642"/>
                </a:solidFill>
                <a:latin typeface="Poppins"/>
                <a:ea typeface="Poppins"/>
                <a:cs typeface="Poppins"/>
                <a:sym typeface="Poppins"/>
              </a:rPr>
              <a:t>na fokus penelitian pada rentan waktu 2019-2020 maka dataset iklim yang mencakup banyak tahun difilter menjadi tahun 2019-2020.</a:t>
            </a:r>
          </a:p>
        </p:txBody>
      </p:sp>
      <p:grpSp>
        <p:nvGrpSpPr>
          <p:cNvPr name="Group 10" id="10"/>
          <p:cNvGrpSpPr/>
          <p:nvPr/>
        </p:nvGrpSpPr>
        <p:grpSpPr>
          <a:xfrm rot="-556660">
            <a:off x="12817934" y="9408942"/>
            <a:ext cx="5817132" cy="1756115"/>
            <a:chOff x="0" y="0"/>
            <a:chExt cx="673100" cy="203200"/>
          </a:xfrm>
        </p:grpSpPr>
        <p:sp>
          <p:nvSpPr>
            <p:cNvPr name="Freeform 11" id="11"/>
            <p:cNvSpPr/>
            <p:nvPr/>
          </p:nvSpPr>
          <p:spPr>
            <a:xfrm flipH="false" flipV="false" rot="0">
              <a:off x="0" y="743"/>
              <a:ext cx="673100" cy="201713"/>
            </a:xfrm>
            <a:custGeom>
              <a:avLst/>
              <a:gdLst/>
              <a:ahLst/>
              <a:cxnLst/>
              <a:rect r="r" b="b" t="t" l="l"/>
              <a:pathLst>
                <a:path h="201713" w="673100">
                  <a:moveTo>
                    <a:pt x="339090" y="38627"/>
                  </a:moveTo>
                  <a:cubicBezTo>
                    <a:pt x="452120" y="5607"/>
                    <a:pt x="562610" y="-27413"/>
                    <a:pt x="673100" y="36087"/>
                  </a:cubicBezTo>
                  <a:lnTo>
                    <a:pt x="673100" y="156737"/>
                  </a:lnTo>
                  <a:cubicBezTo>
                    <a:pt x="558800" y="95777"/>
                    <a:pt x="444500" y="130067"/>
                    <a:pt x="334010" y="163087"/>
                  </a:cubicBezTo>
                  <a:cubicBezTo>
                    <a:pt x="220980" y="196107"/>
                    <a:pt x="110490" y="229127"/>
                    <a:pt x="0" y="165627"/>
                  </a:cubicBezTo>
                  <a:lnTo>
                    <a:pt x="0" y="44977"/>
                  </a:lnTo>
                  <a:cubicBezTo>
                    <a:pt x="114300" y="105937"/>
                    <a:pt x="228600" y="71647"/>
                    <a:pt x="339090" y="38627"/>
                  </a:cubicBezTo>
                  <a:close/>
                </a:path>
              </a:pathLst>
            </a:custGeom>
            <a:solidFill>
              <a:srgbClr val="004AAD"/>
            </a:solidFill>
          </p:spPr>
        </p:sp>
        <p:sp>
          <p:nvSpPr>
            <p:cNvPr name="TextBox 12" id="12"/>
            <p:cNvSpPr txBox="true"/>
            <p:nvPr/>
          </p:nvSpPr>
          <p:spPr>
            <a:xfrm>
              <a:off x="0" y="3175"/>
              <a:ext cx="673100" cy="1492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912915"/>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INTEGRASI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96844" y="994395"/>
            <a:ext cx="10732739" cy="3659496"/>
          </a:xfrm>
          <a:custGeom>
            <a:avLst/>
            <a:gdLst/>
            <a:ahLst/>
            <a:cxnLst/>
            <a:rect r="r" b="b" t="t" l="l"/>
            <a:pathLst>
              <a:path h="3659496" w="10732739">
                <a:moveTo>
                  <a:pt x="0" y="0"/>
                </a:moveTo>
                <a:lnTo>
                  <a:pt x="10732740" y="0"/>
                </a:lnTo>
                <a:lnTo>
                  <a:pt x="10732740" y="3659496"/>
                </a:lnTo>
                <a:lnTo>
                  <a:pt x="0" y="3659496"/>
                </a:lnTo>
                <a:lnTo>
                  <a:pt x="0" y="0"/>
                </a:lnTo>
                <a:close/>
              </a:path>
            </a:pathLst>
          </a:custGeom>
          <a:blipFill>
            <a:blip r:embed="rId3"/>
            <a:stretch>
              <a:fillRect l="-2270" t="0" r="-2435" b="0"/>
            </a:stretch>
          </a:blipFill>
        </p:spPr>
      </p:sp>
      <p:sp>
        <p:nvSpPr>
          <p:cNvPr name="Freeform 4" id="4"/>
          <p:cNvSpPr/>
          <p:nvPr/>
        </p:nvSpPr>
        <p:spPr>
          <a:xfrm flipH="false" flipV="false" rot="0">
            <a:off x="1441583" y="4958691"/>
            <a:ext cx="8579628" cy="5232810"/>
          </a:xfrm>
          <a:custGeom>
            <a:avLst/>
            <a:gdLst/>
            <a:ahLst/>
            <a:cxnLst/>
            <a:rect r="r" b="b" t="t" l="l"/>
            <a:pathLst>
              <a:path h="5232810" w="8579628">
                <a:moveTo>
                  <a:pt x="0" y="0"/>
                </a:moveTo>
                <a:lnTo>
                  <a:pt x="8579627" y="0"/>
                </a:lnTo>
                <a:lnTo>
                  <a:pt x="8579627" y="5232810"/>
                </a:lnTo>
                <a:lnTo>
                  <a:pt x="0" y="5232810"/>
                </a:lnTo>
                <a:lnTo>
                  <a:pt x="0" y="0"/>
                </a:lnTo>
                <a:close/>
              </a:path>
            </a:pathLst>
          </a:custGeom>
          <a:blipFill>
            <a:blip r:embed="rId4"/>
            <a:stretch>
              <a:fillRect l="0" t="0" r="0" b="0"/>
            </a:stretch>
          </a:blipFill>
        </p:spPr>
      </p:sp>
      <p:sp>
        <p:nvSpPr>
          <p:cNvPr name="TextBox 5" id="5"/>
          <p:cNvSpPr txBox="true"/>
          <p:nvPr/>
        </p:nvSpPr>
        <p:spPr>
          <a:xfrm rot="0">
            <a:off x="1028700" y="918195"/>
            <a:ext cx="4683693" cy="444648"/>
          </a:xfrm>
          <a:prstGeom prst="rect">
            <a:avLst/>
          </a:prstGeom>
        </p:spPr>
        <p:txBody>
          <a:bodyPr anchor="t" rtlCol="false" tIns="0" lIns="0" bIns="0" rIns="0">
            <a:spAutoFit/>
          </a:bodyPr>
          <a:lstStyle/>
          <a:p>
            <a:pPr algn="ctr">
              <a:lnSpc>
                <a:spcPts val="3426"/>
              </a:lnSpc>
              <a:spcBef>
                <a:spcPct val="0"/>
              </a:spcBef>
            </a:pPr>
            <a:r>
              <a:rPr lang="en-US" b="true" sz="2447">
                <a:solidFill>
                  <a:srgbClr val="303642"/>
                </a:solidFill>
                <a:latin typeface="Poppins Bold"/>
                <a:ea typeface="Poppins Bold"/>
                <a:cs typeface="Poppins Bold"/>
                <a:sym typeface="Poppins Bold"/>
              </a:rPr>
              <a:t>Konsistensi Antar Dataset </a:t>
            </a:r>
          </a:p>
        </p:txBody>
      </p:sp>
      <p:sp>
        <p:nvSpPr>
          <p:cNvPr name="TextBox 6" id="6"/>
          <p:cNvSpPr txBox="true"/>
          <p:nvPr/>
        </p:nvSpPr>
        <p:spPr>
          <a:xfrm rot="0">
            <a:off x="668723" y="1604761"/>
            <a:ext cx="5839733" cy="2577755"/>
          </a:xfrm>
          <a:prstGeom prst="rect">
            <a:avLst/>
          </a:prstGeom>
        </p:spPr>
        <p:txBody>
          <a:bodyPr anchor="t" rtlCol="false" tIns="0" lIns="0" bIns="0" rIns="0">
            <a:spAutoFit/>
          </a:bodyPr>
          <a:lstStyle/>
          <a:p>
            <a:pPr algn="ctr">
              <a:lnSpc>
                <a:spcPts val="2914"/>
              </a:lnSpc>
              <a:spcBef>
                <a:spcPct val="0"/>
              </a:spcBef>
            </a:pPr>
            <a:r>
              <a:rPr lang="en-US" sz="2081">
                <a:solidFill>
                  <a:srgbClr val="303642"/>
                </a:solidFill>
                <a:latin typeface="Poppins"/>
                <a:ea typeface="Poppins"/>
                <a:cs typeface="Poppins"/>
                <a:sym typeface="Poppins"/>
              </a:rPr>
              <a:t>Setelah cleaning kemudian dilakukan konsistensi terhadap nama provinsi dimana semua dataset harus memiliki 33 provinsi yang sama. Kemudian konsistensi jumlah baris pertahun dan jumlah data iklim yang digabungkan dengan data DBD per provinsi.</a:t>
            </a:r>
          </a:p>
        </p:txBody>
      </p:sp>
      <p:sp>
        <p:nvSpPr>
          <p:cNvPr name="TextBox 7" id="7"/>
          <p:cNvSpPr txBox="true"/>
          <p:nvPr/>
        </p:nvSpPr>
        <p:spPr>
          <a:xfrm rot="0">
            <a:off x="11042023" y="6513966"/>
            <a:ext cx="6689990" cy="2744334"/>
          </a:xfrm>
          <a:prstGeom prst="rect">
            <a:avLst/>
          </a:prstGeom>
        </p:spPr>
        <p:txBody>
          <a:bodyPr anchor="t" rtlCol="false" tIns="0" lIns="0" bIns="0" rIns="0">
            <a:spAutoFit/>
          </a:bodyPr>
          <a:lstStyle/>
          <a:p>
            <a:pPr algn="ctr">
              <a:lnSpc>
                <a:spcPts val="3107"/>
              </a:lnSpc>
              <a:spcBef>
                <a:spcPct val="0"/>
              </a:spcBef>
            </a:pPr>
            <a:r>
              <a:rPr lang="en-US" sz="2219">
                <a:solidFill>
                  <a:srgbClr val="303642"/>
                </a:solidFill>
                <a:latin typeface="Poppins"/>
                <a:ea typeface="Poppins"/>
                <a:cs typeface="Poppins"/>
                <a:sym typeface="Poppins"/>
              </a:rPr>
              <a:t>Proses penggabungan data dilakukan melalui kolom provinsi dan tahun yaitu 33 provinsi dan tahun 2019-2020. Integrasi menghasilkan dataset akhir yang disimpan dalam dataframe df_gabungan dan file CSV “Gabungan (all dataset).csv dengan struktur kolom provinsi, iklim, kepadatan penduduk, dan kasus DBD. </a:t>
            </a:r>
          </a:p>
        </p:txBody>
      </p:sp>
      <p:sp>
        <p:nvSpPr>
          <p:cNvPr name="TextBox 8" id="8"/>
          <p:cNvSpPr txBox="true"/>
          <p:nvPr/>
        </p:nvSpPr>
        <p:spPr>
          <a:xfrm rot="0">
            <a:off x="12045171" y="5778147"/>
            <a:ext cx="4683693" cy="444648"/>
          </a:xfrm>
          <a:prstGeom prst="rect">
            <a:avLst/>
          </a:prstGeom>
        </p:spPr>
        <p:txBody>
          <a:bodyPr anchor="t" rtlCol="false" tIns="0" lIns="0" bIns="0" rIns="0">
            <a:spAutoFit/>
          </a:bodyPr>
          <a:lstStyle/>
          <a:p>
            <a:pPr algn="ctr">
              <a:lnSpc>
                <a:spcPts val="3426"/>
              </a:lnSpc>
              <a:spcBef>
                <a:spcPct val="0"/>
              </a:spcBef>
            </a:pPr>
            <a:r>
              <a:rPr lang="en-US" b="true" sz="2447">
                <a:solidFill>
                  <a:srgbClr val="303642"/>
                </a:solidFill>
                <a:latin typeface="Poppins Bold"/>
                <a:ea typeface="Poppins Bold"/>
                <a:cs typeface="Poppins Bold"/>
                <a:sym typeface="Poppins Bold"/>
              </a:rPr>
              <a:t>Merging Data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15701"/>
            <a:ext cx="5620275" cy="912915"/>
          </a:xfrm>
          <a:prstGeom prst="rect">
            <a:avLst/>
          </a:prstGeom>
        </p:spPr>
        <p:txBody>
          <a:bodyPr anchor="t" rtlCol="false" tIns="0" lIns="0" bIns="0" rIns="0">
            <a:spAutoFit/>
          </a:bodyPr>
          <a:lstStyle/>
          <a:p>
            <a:pPr algn="l">
              <a:lnSpc>
                <a:spcPts val="7431"/>
              </a:lnSpc>
            </a:pPr>
            <a:r>
              <a:rPr lang="en-US" sz="5308">
                <a:solidFill>
                  <a:srgbClr val="004AAD"/>
                </a:solidFill>
                <a:latin typeface="League Spartan"/>
                <a:ea typeface="League Spartan"/>
                <a:cs typeface="League Spartan"/>
                <a:sym typeface="League Spartan"/>
              </a:rPr>
              <a:t>PEMBAHASAN</a:t>
            </a:r>
          </a:p>
        </p:txBody>
      </p:sp>
      <p:sp>
        <p:nvSpPr>
          <p:cNvPr name="TextBox 7" id="7"/>
          <p:cNvSpPr txBox="true"/>
          <p:nvPr/>
        </p:nvSpPr>
        <p:spPr>
          <a:xfrm rot="0">
            <a:off x="1028700" y="522624"/>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HASIL &amp;</a:t>
            </a:r>
          </a:p>
        </p:txBody>
      </p:sp>
      <p:sp>
        <p:nvSpPr>
          <p:cNvPr name="TextBox 8" id="8"/>
          <p:cNvSpPr txBox="true"/>
          <p:nvPr/>
        </p:nvSpPr>
        <p:spPr>
          <a:xfrm rot="0">
            <a:off x="2394448" y="4163167"/>
            <a:ext cx="13499103" cy="1855890"/>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EXPLORATORY DATA ANALYSIS (EDA) </a:t>
            </a:r>
          </a:p>
          <a:p>
            <a:pPr algn="l">
              <a:lnSpc>
                <a:spcPts val="7431"/>
              </a:lnSpc>
            </a:pPr>
            <a:r>
              <a:rPr lang="en-US" sz="5308">
                <a:solidFill>
                  <a:srgbClr val="004AAD"/>
                </a:solidFill>
                <a:latin typeface="League Spartan"/>
                <a:ea typeface="League Spartan"/>
                <a:cs typeface="League Spartan"/>
                <a:sym typeface="League Spartan"/>
              </a:rPr>
              <a:t>DATA EKSPLORASI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223360" y="3379284"/>
            <a:ext cx="2737380" cy="273738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004AAD"/>
            </a:solidFill>
          </p:spPr>
        </p:sp>
        <p:sp>
          <p:nvSpPr>
            <p:cNvPr name="Freeform 8" id="8"/>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17905" t="-19824" r="-23709" b="-21758"/>
              </a:stretch>
            </a:blipFill>
          </p:spPr>
        </p:sp>
      </p:grpSp>
      <p:grpSp>
        <p:nvGrpSpPr>
          <p:cNvPr name="Group 9" id="9"/>
          <p:cNvGrpSpPr>
            <a:grpSpLocks noChangeAspect="true"/>
          </p:cNvGrpSpPr>
          <p:nvPr/>
        </p:nvGrpSpPr>
        <p:grpSpPr>
          <a:xfrm rot="0">
            <a:off x="4219684" y="3379284"/>
            <a:ext cx="2737380" cy="273738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4AAD"/>
            </a:solidFill>
          </p:spPr>
        </p:sp>
        <p:sp>
          <p:nvSpPr>
            <p:cNvPr name="Freeform 11" id="11"/>
            <p:cNvSpPr/>
            <p:nvPr/>
          </p:nvSpPr>
          <p:spPr>
            <a:xfrm flipH="false" flipV="false" rot="0">
              <a:off x="325223" y="364462"/>
              <a:ext cx="5646214" cy="5621077"/>
            </a:xfrm>
            <a:custGeom>
              <a:avLst/>
              <a:gdLst/>
              <a:ahLst/>
              <a:cxnLst/>
              <a:rect r="r" b="b" t="t" l="l"/>
              <a:pathLst>
                <a:path h="5621077" w="5646214">
                  <a:moveTo>
                    <a:pt x="2823107" y="28"/>
                  </a:moveTo>
                  <a:cubicBezTo>
                    <a:pt x="1816014" y="-4476"/>
                    <a:pt x="883489" y="530217"/>
                    <a:pt x="378638" y="1401642"/>
                  </a:cubicBezTo>
                  <a:cubicBezTo>
                    <a:pt x="-126213" y="2273067"/>
                    <a:pt x="-126213" y="3348009"/>
                    <a:pt x="378638" y="4219434"/>
                  </a:cubicBezTo>
                  <a:cubicBezTo>
                    <a:pt x="883489" y="5090859"/>
                    <a:pt x="1816014" y="5625552"/>
                    <a:pt x="2823107" y="5621048"/>
                  </a:cubicBezTo>
                  <a:cubicBezTo>
                    <a:pt x="3830200" y="5625552"/>
                    <a:pt x="4762725" y="5090859"/>
                    <a:pt x="5267576" y="4219434"/>
                  </a:cubicBezTo>
                  <a:cubicBezTo>
                    <a:pt x="5772427" y="3348009"/>
                    <a:pt x="5772427" y="2273067"/>
                    <a:pt x="5267576" y="1401642"/>
                  </a:cubicBezTo>
                  <a:cubicBezTo>
                    <a:pt x="4762725" y="530217"/>
                    <a:pt x="3830200" y="-4476"/>
                    <a:pt x="2823107" y="28"/>
                  </a:cubicBezTo>
                  <a:close/>
                </a:path>
              </a:pathLst>
            </a:custGeom>
            <a:blipFill>
              <a:blip r:embed="rId4"/>
              <a:stretch>
                <a:fillRect l="223" t="-256" r="223" b="-256"/>
              </a:stretch>
            </a:blipFill>
          </p:spPr>
        </p:sp>
      </p:grpSp>
      <p:sp>
        <p:nvSpPr>
          <p:cNvPr name="TextBox 12" id="12"/>
          <p:cNvSpPr txBox="true"/>
          <p:nvPr/>
        </p:nvSpPr>
        <p:spPr>
          <a:xfrm rot="0">
            <a:off x="1028700" y="1681184"/>
            <a:ext cx="9156038"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ANGGOTA KELOMPOK:</a:t>
            </a:r>
          </a:p>
        </p:txBody>
      </p:sp>
      <p:sp>
        <p:nvSpPr>
          <p:cNvPr name="TextBox 13" id="13"/>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KELOMPOK 9</a:t>
            </a:r>
          </a:p>
        </p:txBody>
      </p:sp>
      <p:sp>
        <p:nvSpPr>
          <p:cNvPr name="TextBox 14" id="14"/>
          <p:cNvSpPr txBox="true"/>
          <p:nvPr/>
        </p:nvSpPr>
        <p:spPr>
          <a:xfrm rot="0">
            <a:off x="2929218" y="6354594"/>
            <a:ext cx="5318312" cy="16097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SITI FADILAH NURKHOTIMAH (1314623019 – UNJ)</a:t>
            </a:r>
          </a:p>
          <a:p>
            <a:pPr algn="ctr">
              <a:lnSpc>
                <a:spcPts val="4200"/>
              </a:lnSpc>
              <a:spcBef>
                <a:spcPct val="0"/>
              </a:spcBef>
            </a:pPr>
            <a:r>
              <a:rPr lang="en-US" sz="3000">
                <a:solidFill>
                  <a:srgbClr val="000000"/>
                </a:solidFill>
                <a:latin typeface="Poppins"/>
                <a:ea typeface="Poppins"/>
                <a:cs typeface="Poppins"/>
                <a:sym typeface="Poppins"/>
              </a:rPr>
              <a:t>(251155009 – UNESA)</a:t>
            </a:r>
          </a:p>
        </p:txBody>
      </p:sp>
      <p:sp>
        <p:nvSpPr>
          <p:cNvPr name="TextBox 15" id="15"/>
          <p:cNvSpPr txBox="true"/>
          <p:nvPr/>
        </p:nvSpPr>
        <p:spPr>
          <a:xfrm rot="0">
            <a:off x="9144000" y="6354594"/>
            <a:ext cx="6896100" cy="10763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LAILI NURROHMATUL FADHILA ZULFA</a:t>
            </a:r>
          </a:p>
          <a:p>
            <a:pPr algn="ctr">
              <a:lnSpc>
                <a:spcPts val="4200"/>
              </a:lnSpc>
              <a:spcBef>
                <a:spcPct val="0"/>
              </a:spcBef>
            </a:pPr>
            <a:r>
              <a:rPr lang="en-US" sz="3000">
                <a:solidFill>
                  <a:srgbClr val="000000"/>
                </a:solidFill>
                <a:latin typeface="Poppins"/>
                <a:ea typeface="Poppins"/>
                <a:cs typeface="Poppins"/>
                <a:sym typeface="Poppins"/>
              </a:rPr>
              <a:t>(24031554093 - UNESA)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438009" y="3368266"/>
            <a:ext cx="7953857" cy="4900862"/>
          </a:xfrm>
          <a:custGeom>
            <a:avLst/>
            <a:gdLst/>
            <a:ahLst/>
            <a:cxnLst/>
            <a:rect r="r" b="b" t="t" l="l"/>
            <a:pathLst>
              <a:path h="4900862" w="7953857">
                <a:moveTo>
                  <a:pt x="0" y="0"/>
                </a:moveTo>
                <a:lnTo>
                  <a:pt x="7953858" y="0"/>
                </a:lnTo>
                <a:lnTo>
                  <a:pt x="7953858" y="4900861"/>
                </a:lnTo>
                <a:lnTo>
                  <a:pt x="0" y="4900861"/>
                </a:lnTo>
                <a:lnTo>
                  <a:pt x="0" y="0"/>
                </a:lnTo>
                <a:close/>
              </a:path>
            </a:pathLst>
          </a:custGeom>
          <a:blipFill>
            <a:blip r:embed="rId3"/>
            <a:stretch>
              <a:fillRect l="0" t="0" r="0" b="0"/>
            </a:stretch>
          </a:blipFill>
        </p:spPr>
      </p:sp>
      <p:sp>
        <p:nvSpPr>
          <p:cNvPr name="Freeform 7" id="7"/>
          <p:cNvSpPr/>
          <p:nvPr/>
        </p:nvSpPr>
        <p:spPr>
          <a:xfrm flipH="false" flipV="false" rot="0">
            <a:off x="1896133" y="3368266"/>
            <a:ext cx="5898349" cy="3735621"/>
          </a:xfrm>
          <a:custGeom>
            <a:avLst/>
            <a:gdLst/>
            <a:ahLst/>
            <a:cxnLst/>
            <a:rect r="r" b="b" t="t" l="l"/>
            <a:pathLst>
              <a:path h="3735621" w="5898349">
                <a:moveTo>
                  <a:pt x="0" y="0"/>
                </a:moveTo>
                <a:lnTo>
                  <a:pt x="5898349" y="0"/>
                </a:lnTo>
                <a:lnTo>
                  <a:pt x="5898349" y="3735621"/>
                </a:lnTo>
                <a:lnTo>
                  <a:pt x="0" y="3735621"/>
                </a:lnTo>
                <a:lnTo>
                  <a:pt x="0" y="0"/>
                </a:lnTo>
                <a:close/>
              </a:path>
            </a:pathLst>
          </a:custGeom>
          <a:blipFill>
            <a:blip r:embed="rId4"/>
            <a:stretch>
              <a:fillRect l="0" t="0" r="0" b="0"/>
            </a:stretch>
          </a:blipFill>
        </p:spPr>
      </p:sp>
      <p:sp>
        <p:nvSpPr>
          <p:cNvPr name="TextBox 8" id="8"/>
          <p:cNvSpPr txBox="true"/>
          <p:nvPr/>
        </p:nvSpPr>
        <p:spPr>
          <a:xfrm rot="0">
            <a:off x="1028700" y="1726528"/>
            <a:ext cx="589834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RATA-RATA</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726528"/>
            <a:ext cx="589834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RATA-RATA</a:t>
            </a:r>
          </a:p>
        </p:txBody>
      </p:sp>
      <p:sp>
        <p:nvSpPr>
          <p:cNvPr name="TextBox 7" id="7"/>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8" id="8"/>
          <p:cNvSpPr txBox="true"/>
          <p:nvPr/>
        </p:nvSpPr>
        <p:spPr>
          <a:xfrm rot="0">
            <a:off x="9998579" y="2816746"/>
            <a:ext cx="7538459" cy="446085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Rata-rata Kasus DBD 2019 = 4.739 kasus/provinsi</a:t>
            </a:r>
          </a:p>
          <a:p>
            <a:pPr algn="l" marL="458997" indent="-229499" lvl="1">
              <a:lnSpc>
                <a:spcPts val="2976"/>
              </a:lnSpc>
              <a:buFont typeface="Arial"/>
              <a:buChar char="•"/>
            </a:pPr>
            <a:r>
              <a:rPr lang="en-US" sz="2125">
                <a:solidFill>
                  <a:srgbClr val="000000"/>
                </a:solidFill>
                <a:latin typeface="Poppins"/>
                <a:ea typeface="Poppins"/>
                <a:cs typeface="Poppins"/>
                <a:sym typeface="Poppins"/>
              </a:rPr>
              <a:t>Rata-rata Kasus DBD 2020 = 3.443 kasus/provinsi</a:t>
            </a:r>
          </a:p>
          <a:p>
            <a:pPr algn="l" marL="917995" indent="-305998" lvl="2">
              <a:lnSpc>
                <a:spcPts val="2976"/>
              </a:lnSpc>
              <a:buFont typeface="Arial"/>
              <a:buChar char="⚬"/>
            </a:pPr>
            <a:r>
              <a:rPr lang="en-US" sz="2125">
                <a:solidFill>
                  <a:srgbClr val="000000"/>
                </a:solidFill>
                <a:latin typeface="Poppins"/>
                <a:ea typeface="Poppins"/>
                <a:cs typeface="Poppins"/>
                <a:sym typeface="Poppins"/>
              </a:rPr>
              <a:t>Terjadi penurunan rata-rata kasus dari 2019 ke 2020. Hal ini dapat disebabkan oleh berbagai faktor, termasuk perubahan perilaku masyarakat pada awal pandemi COVID-19, peningkatan kesadaran kesehatan, atau kemungkinan keterbatasan pelaporan kasus. </a:t>
            </a:r>
          </a:p>
          <a:p>
            <a:pPr algn="l" marL="458997" indent="-229499" lvl="1">
              <a:lnSpc>
                <a:spcPts val="2976"/>
              </a:lnSpc>
              <a:buFont typeface="Arial"/>
              <a:buChar char="•"/>
            </a:pPr>
            <a:r>
              <a:rPr lang="en-US" sz="2125">
                <a:solidFill>
                  <a:srgbClr val="000000"/>
                </a:solidFill>
                <a:latin typeface="Poppins"/>
                <a:ea typeface="Poppins"/>
                <a:cs typeface="Poppins"/>
                <a:sym typeface="Poppins"/>
              </a:rPr>
              <a:t>Rata-rata Kepadatan Penduduk 2019 = 492 jiwa/km²</a:t>
            </a:r>
          </a:p>
          <a:p>
            <a:pPr algn="l" marL="458997" indent="-229499" lvl="1">
              <a:lnSpc>
                <a:spcPts val="2976"/>
              </a:lnSpc>
              <a:buFont typeface="Arial"/>
              <a:buChar char="•"/>
            </a:pPr>
            <a:r>
              <a:rPr lang="en-US" sz="2125">
                <a:solidFill>
                  <a:srgbClr val="000000"/>
                </a:solidFill>
                <a:latin typeface="Poppins"/>
                <a:ea typeface="Poppins"/>
                <a:cs typeface="Poppins"/>
                <a:sym typeface="Poppins"/>
              </a:rPr>
              <a:t>Rata-rata Kepadatan Penduduk 2020 = 491 jiwa/km²</a:t>
            </a:r>
          </a:p>
          <a:p>
            <a:pPr algn="l" marL="917995" indent="-305998" lvl="2">
              <a:lnSpc>
                <a:spcPts val="2976"/>
              </a:lnSpc>
              <a:buFont typeface="Arial"/>
              <a:buChar char="⚬"/>
            </a:pPr>
            <a:r>
              <a:rPr lang="en-US" sz="2125">
                <a:solidFill>
                  <a:srgbClr val="000000"/>
                </a:solidFill>
                <a:latin typeface="Poppins"/>
                <a:ea typeface="Poppins"/>
                <a:cs typeface="Poppins"/>
                <a:sym typeface="Poppins"/>
              </a:rPr>
              <a:t>Kepadatan nasional relatif stabil antar tahun.</a:t>
            </a:r>
          </a:p>
          <a:p>
            <a:pPr algn="l">
              <a:lnSpc>
                <a:spcPts val="2976"/>
              </a:lnSpc>
              <a:spcBef>
                <a:spcPct val="0"/>
              </a:spcBef>
            </a:pPr>
          </a:p>
        </p:txBody>
      </p:sp>
      <p:sp>
        <p:nvSpPr>
          <p:cNvPr name="TextBox 9" id="9"/>
          <p:cNvSpPr txBox="true"/>
          <p:nvPr/>
        </p:nvSpPr>
        <p:spPr>
          <a:xfrm rot="0">
            <a:off x="750961" y="2816746"/>
            <a:ext cx="9247618" cy="5946750"/>
          </a:xfrm>
          <a:prstGeom prst="rect">
            <a:avLst/>
          </a:prstGeom>
        </p:spPr>
        <p:txBody>
          <a:bodyPr anchor="t" rtlCol="false" tIns="0" lIns="0" bIns="0" rIns="0">
            <a:spAutoFit/>
          </a:bodyPr>
          <a:lstStyle/>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Rata-rata Suhu (Tavg) = 24.24°C</a:t>
            </a:r>
          </a:p>
          <a:p>
            <a:pPr algn="l" marL="917995" indent="-305998" lvl="2">
              <a:lnSpc>
                <a:spcPts val="2976"/>
              </a:lnSpc>
              <a:spcBef>
                <a:spcPct val="0"/>
              </a:spcBef>
              <a:buFont typeface="Arial"/>
              <a:buChar char="⚬"/>
            </a:pPr>
            <a:r>
              <a:rPr lang="en-US" sz="2125" strike="noStrike" u="none">
                <a:solidFill>
                  <a:srgbClr val="000000"/>
                </a:solidFill>
                <a:latin typeface="Poppins"/>
                <a:ea typeface="Poppins"/>
                <a:cs typeface="Poppins"/>
                <a:sym typeface="Poppins"/>
              </a:rPr>
              <a:t>Menunjukkan bahwa suhu rata-rata di seluruh provinsi Indonesia selama 2019–2020 berada pada kisaran suhu tropis yang mendukung perkembangan nyamuk Aedes.</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Rata-rata Kelembaban (RH_avg) = 73.70%</a:t>
            </a:r>
          </a:p>
          <a:p>
            <a:pPr algn="l" marL="917995" indent="-305998" lvl="2">
              <a:lnSpc>
                <a:spcPts val="2976"/>
              </a:lnSpc>
              <a:spcBef>
                <a:spcPct val="0"/>
              </a:spcBef>
              <a:buFont typeface="Arial"/>
              <a:buChar char="⚬"/>
            </a:pPr>
            <a:r>
              <a:rPr lang="en-US" sz="2125" strike="noStrike" u="none">
                <a:solidFill>
                  <a:srgbClr val="000000"/>
                </a:solidFill>
                <a:latin typeface="Poppins"/>
                <a:ea typeface="Poppins"/>
                <a:cs typeface="Poppins"/>
                <a:sym typeface="Poppins"/>
              </a:rPr>
              <a:t>Kelembaban yang tinggi ini ideal untuk kelangsungan hidup nyamuk sehingga berpotensi meningkatkan risiko DBD.</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Rata-rata Curah Hujan (RR) = 6.52 mm/hari</a:t>
            </a:r>
          </a:p>
          <a:p>
            <a:pPr algn="l" marL="917995" indent="-305998" lvl="2">
              <a:lnSpc>
                <a:spcPts val="2976"/>
              </a:lnSpc>
              <a:spcBef>
                <a:spcPct val="0"/>
              </a:spcBef>
              <a:buFont typeface="Arial"/>
              <a:buChar char="⚬"/>
            </a:pPr>
            <a:r>
              <a:rPr lang="en-US" sz="2125" strike="noStrike" u="none">
                <a:solidFill>
                  <a:srgbClr val="000000"/>
                </a:solidFill>
                <a:latin typeface="Poppins"/>
                <a:ea typeface="Poppins"/>
                <a:cs typeface="Poppins"/>
                <a:sym typeface="Poppins"/>
              </a:rPr>
              <a:t>Curah hujan harian sedang yang cukup untuk menciptakan tempat perkembangbiakan nyamuk.</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Rata-rata Lama Penyinaran (ss) = 5.42 jam/hari</a:t>
            </a:r>
          </a:p>
          <a:p>
            <a:pPr algn="l" marL="917995" indent="-305998" lvl="2">
              <a:lnSpc>
                <a:spcPts val="2976"/>
              </a:lnSpc>
              <a:spcBef>
                <a:spcPct val="0"/>
              </a:spcBef>
              <a:buFont typeface="Arial"/>
              <a:buChar char="⚬"/>
            </a:pPr>
            <a:r>
              <a:rPr lang="en-US" sz="2125" strike="noStrike" u="none">
                <a:solidFill>
                  <a:srgbClr val="000000"/>
                </a:solidFill>
                <a:latin typeface="Poppins"/>
                <a:ea typeface="Poppins"/>
                <a:cs typeface="Poppins"/>
                <a:sym typeface="Poppins"/>
              </a:rPr>
              <a:t>Kondisi penyinaran ini masih berada dalam batas yang memungkinkan aktivitas nyamuk.</a:t>
            </a:r>
          </a:p>
          <a:p>
            <a:pPr algn="l" marL="458997" indent="-229499" lvl="1">
              <a:lnSpc>
                <a:spcPts val="2976"/>
              </a:lnSpc>
              <a:spcBef>
                <a:spcPct val="0"/>
              </a:spcBef>
              <a:buFont typeface="Arial"/>
              <a:buChar char="•"/>
            </a:pPr>
            <a:r>
              <a:rPr lang="en-US" sz="2125" strike="noStrike" u="none">
                <a:solidFill>
                  <a:srgbClr val="000000"/>
                </a:solidFill>
                <a:latin typeface="Poppins"/>
                <a:ea typeface="Poppins"/>
                <a:cs typeface="Poppins"/>
                <a:sym typeface="Poppins"/>
              </a:rPr>
              <a:t>Rata-rata Kecepatan Angin (ff_avg) = 1.76 m/s</a:t>
            </a:r>
          </a:p>
          <a:p>
            <a:pPr algn="l" marL="917995" indent="-305998" lvl="2">
              <a:lnSpc>
                <a:spcPts val="2976"/>
              </a:lnSpc>
              <a:spcBef>
                <a:spcPct val="0"/>
              </a:spcBef>
              <a:buFont typeface="Arial"/>
              <a:buChar char="⚬"/>
            </a:pPr>
            <a:r>
              <a:rPr lang="en-US" sz="2125" strike="noStrike" u="none">
                <a:solidFill>
                  <a:srgbClr val="000000"/>
                </a:solidFill>
                <a:latin typeface="Poppins"/>
                <a:ea typeface="Poppins"/>
                <a:cs typeface="Poppins"/>
                <a:sym typeface="Poppins"/>
              </a:rPr>
              <a:t>Kecepatan angin rendah sehingga tidak menghambat pergerakan nyamuk Aedes.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894300" y="3128322"/>
            <a:ext cx="4419033" cy="2749050"/>
          </a:xfrm>
          <a:custGeom>
            <a:avLst/>
            <a:gdLst/>
            <a:ahLst/>
            <a:cxnLst/>
            <a:rect r="r" b="b" t="t" l="l"/>
            <a:pathLst>
              <a:path h="2749050" w="4419033">
                <a:moveTo>
                  <a:pt x="0" y="0"/>
                </a:moveTo>
                <a:lnTo>
                  <a:pt x="4419033" y="0"/>
                </a:lnTo>
                <a:lnTo>
                  <a:pt x="4419033" y="2749050"/>
                </a:lnTo>
                <a:lnTo>
                  <a:pt x="0" y="2749050"/>
                </a:lnTo>
                <a:lnTo>
                  <a:pt x="0" y="0"/>
                </a:lnTo>
                <a:close/>
              </a:path>
            </a:pathLst>
          </a:custGeom>
          <a:blipFill>
            <a:blip r:embed="rId3"/>
            <a:stretch>
              <a:fillRect l="0" t="0" r="0" b="0"/>
            </a:stretch>
          </a:blipFill>
        </p:spPr>
      </p:sp>
      <p:sp>
        <p:nvSpPr>
          <p:cNvPr name="Freeform 7" id="7"/>
          <p:cNvSpPr/>
          <p:nvPr/>
        </p:nvSpPr>
        <p:spPr>
          <a:xfrm flipH="false" flipV="false" rot="0">
            <a:off x="9144000" y="2235373"/>
            <a:ext cx="6221247" cy="3771306"/>
          </a:xfrm>
          <a:custGeom>
            <a:avLst/>
            <a:gdLst/>
            <a:ahLst/>
            <a:cxnLst/>
            <a:rect r="r" b="b" t="t" l="l"/>
            <a:pathLst>
              <a:path h="3771306" w="6221247">
                <a:moveTo>
                  <a:pt x="0" y="0"/>
                </a:moveTo>
                <a:lnTo>
                  <a:pt x="6221247" y="0"/>
                </a:lnTo>
                <a:lnTo>
                  <a:pt x="6221247" y="3771306"/>
                </a:lnTo>
                <a:lnTo>
                  <a:pt x="0" y="3771306"/>
                </a:lnTo>
                <a:lnTo>
                  <a:pt x="0" y="0"/>
                </a:lnTo>
                <a:close/>
              </a:path>
            </a:pathLst>
          </a:custGeom>
          <a:blipFill>
            <a:blip r:embed="rId4"/>
            <a:stretch>
              <a:fillRect l="0" t="0" r="0" b="-1473"/>
            </a:stretch>
          </a:blipFill>
        </p:spPr>
      </p:sp>
      <p:sp>
        <p:nvSpPr>
          <p:cNvPr name="TextBox 8" id="8"/>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STANDAR DEVIASI</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10" id="10"/>
          <p:cNvSpPr txBox="true"/>
          <p:nvPr/>
        </p:nvSpPr>
        <p:spPr>
          <a:xfrm rot="0">
            <a:off x="1540064" y="6359104"/>
            <a:ext cx="15207872" cy="3346425"/>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Variabel iklim seperti suhu rata-rata (Tavg), kelembapan (RH_avg), curah hujan (RR), durasi penyinaran matahari (ss), dan kecepatan angin (ff_avg) memiliki standar deviasi yang relatif kecil. Ini menunjukkan bahwa kondisi iklim antar provinsi di Indonesia cenderung tidak terlalu bervariasi pada tahun 2019–2020.</a:t>
            </a:r>
          </a:p>
          <a:p>
            <a:pPr algn="l" marL="458997" indent="-229499" lvl="1">
              <a:lnSpc>
                <a:spcPts val="2976"/>
              </a:lnSpc>
              <a:buFont typeface="Arial"/>
              <a:buChar char="•"/>
            </a:pPr>
            <a:r>
              <a:rPr lang="en-US" sz="2125">
                <a:solidFill>
                  <a:srgbClr val="000000"/>
                </a:solidFill>
                <a:latin typeface="Poppins"/>
                <a:ea typeface="Poppins"/>
                <a:cs typeface="Poppins"/>
                <a:sym typeface="Poppins"/>
              </a:rPr>
              <a:t>Jumlah kasus DBD tahun 2019 dan 2020 memiliki standar deviasi yang cukup besar (±5600 dan ±4400), menandakan adanya perbedaan kasus yang sangat besar antar provinsi—ada provinsi yang kasusnya tinggi dan ada yang sangat rendah.</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Kepadatan penduduk juga menunjukkan variasi yang besar antar provinsi (±1783 jiwa/km²). Ini menggambarkan bahwa distribusi penduduk Indonesia tidak merata, dengan provinsi tertentu sangat padat dan yang lain sangat jarang penduduk.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40064" y="4026888"/>
            <a:ext cx="6150830" cy="2233224"/>
          </a:xfrm>
          <a:custGeom>
            <a:avLst/>
            <a:gdLst/>
            <a:ahLst/>
            <a:cxnLst/>
            <a:rect r="r" b="b" t="t" l="l"/>
            <a:pathLst>
              <a:path h="2233224" w="6150830">
                <a:moveTo>
                  <a:pt x="0" y="0"/>
                </a:moveTo>
                <a:lnTo>
                  <a:pt x="6150830" y="0"/>
                </a:lnTo>
                <a:lnTo>
                  <a:pt x="6150830" y="2233224"/>
                </a:lnTo>
                <a:lnTo>
                  <a:pt x="0" y="2233224"/>
                </a:lnTo>
                <a:lnTo>
                  <a:pt x="0" y="0"/>
                </a:lnTo>
                <a:close/>
              </a:path>
            </a:pathLst>
          </a:custGeom>
          <a:blipFill>
            <a:blip r:embed="rId3"/>
            <a:stretch>
              <a:fillRect l="0" t="0" r="0" b="0"/>
            </a:stretch>
          </a:blipFill>
        </p:spPr>
      </p:sp>
      <p:sp>
        <p:nvSpPr>
          <p:cNvPr name="Freeform 7" id="7"/>
          <p:cNvSpPr/>
          <p:nvPr/>
        </p:nvSpPr>
        <p:spPr>
          <a:xfrm flipH="false" flipV="false" rot="0">
            <a:off x="9144000" y="5068025"/>
            <a:ext cx="4420089" cy="4092675"/>
          </a:xfrm>
          <a:custGeom>
            <a:avLst/>
            <a:gdLst/>
            <a:ahLst/>
            <a:cxnLst/>
            <a:rect r="r" b="b" t="t" l="l"/>
            <a:pathLst>
              <a:path h="4092675" w="4420089">
                <a:moveTo>
                  <a:pt x="0" y="0"/>
                </a:moveTo>
                <a:lnTo>
                  <a:pt x="4420089" y="0"/>
                </a:lnTo>
                <a:lnTo>
                  <a:pt x="4420089" y="4092675"/>
                </a:lnTo>
                <a:lnTo>
                  <a:pt x="0" y="4092675"/>
                </a:lnTo>
                <a:lnTo>
                  <a:pt x="0" y="0"/>
                </a:lnTo>
                <a:close/>
              </a:path>
            </a:pathLst>
          </a:custGeom>
          <a:blipFill>
            <a:blip r:embed="rId4"/>
            <a:stretch>
              <a:fillRect l="0" t="0" r="0" b="0"/>
            </a:stretch>
          </a:blipFill>
        </p:spPr>
      </p:sp>
      <p:sp>
        <p:nvSpPr>
          <p:cNvPr name="TextBox 8" id="8"/>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NILAI MINIMUM</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10" id="10"/>
          <p:cNvSpPr txBox="true"/>
          <p:nvPr/>
        </p:nvSpPr>
        <p:spPr>
          <a:xfrm rot="0">
            <a:off x="1540064" y="3465862"/>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minimum incidence rate per 100.000 penduduk tahun 2019</a:t>
            </a:r>
          </a:p>
        </p:txBody>
      </p:sp>
      <p:sp>
        <p:nvSpPr>
          <p:cNvPr name="TextBox 11" id="11"/>
          <p:cNvSpPr txBox="true"/>
          <p:nvPr/>
        </p:nvSpPr>
        <p:spPr>
          <a:xfrm rot="0">
            <a:off x="9153525" y="4693399"/>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Nilai minimum jumlah kasus DBD tahun 2019</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5081" y="3954788"/>
            <a:ext cx="3853126" cy="2512087"/>
          </a:xfrm>
          <a:custGeom>
            <a:avLst/>
            <a:gdLst/>
            <a:ahLst/>
            <a:cxnLst/>
            <a:rect r="r" b="b" t="t" l="l"/>
            <a:pathLst>
              <a:path h="2512087" w="3853126">
                <a:moveTo>
                  <a:pt x="0" y="0"/>
                </a:moveTo>
                <a:lnTo>
                  <a:pt x="3853125" y="0"/>
                </a:lnTo>
                <a:lnTo>
                  <a:pt x="3853125" y="2512087"/>
                </a:lnTo>
                <a:lnTo>
                  <a:pt x="0" y="2512087"/>
                </a:lnTo>
                <a:lnTo>
                  <a:pt x="0" y="0"/>
                </a:lnTo>
                <a:close/>
              </a:path>
            </a:pathLst>
          </a:custGeom>
          <a:blipFill>
            <a:blip r:embed="rId3"/>
            <a:stretch>
              <a:fillRect l="0" t="0" r="0" b="0"/>
            </a:stretch>
          </a:blipFill>
        </p:spPr>
      </p:sp>
      <p:sp>
        <p:nvSpPr>
          <p:cNvPr name="Freeform 7" id="7"/>
          <p:cNvSpPr/>
          <p:nvPr/>
        </p:nvSpPr>
        <p:spPr>
          <a:xfrm flipH="false" flipV="false" rot="0">
            <a:off x="9153525" y="3954788"/>
            <a:ext cx="5665769" cy="4983779"/>
          </a:xfrm>
          <a:custGeom>
            <a:avLst/>
            <a:gdLst/>
            <a:ahLst/>
            <a:cxnLst/>
            <a:rect r="r" b="b" t="t" l="l"/>
            <a:pathLst>
              <a:path h="4983779" w="5665769">
                <a:moveTo>
                  <a:pt x="0" y="0"/>
                </a:moveTo>
                <a:lnTo>
                  <a:pt x="5665769" y="0"/>
                </a:lnTo>
                <a:lnTo>
                  <a:pt x="5665769" y="4983778"/>
                </a:lnTo>
                <a:lnTo>
                  <a:pt x="0" y="4983778"/>
                </a:lnTo>
                <a:lnTo>
                  <a:pt x="0" y="0"/>
                </a:lnTo>
                <a:close/>
              </a:path>
            </a:pathLst>
          </a:custGeom>
          <a:blipFill>
            <a:blip r:embed="rId4"/>
            <a:stretch>
              <a:fillRect l="0" t="0" r="0" b="0"/>
            </a:stretch>
          </a:blipFill>
        </p:spPr>
      </p:sp>
      <p:sp>
        <p:nvSpPr>
          <p:cNvPr name="TextBox 8" id="8"/>
          <p:cNvSpPr txBox="true"/>
          <p:nvPr/>
        </p:nvSpPr>
        <p:spPr>
          <a:xfrm rot="0">
            <a:off x="1028700" y="1726528"/>
            <a:ext cx="77570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NILAI MINIMUM</a:t>
            </a:r>
          </a:p>
        </p:txBody>
      </p:sp>
      <p:sp>
        <p:nvSpPr>
          <p:cNvPr name="TextBox 9" id="9"/>
          <p:cNvSpPr txBox="true"/>
          <p:nvPr/>
        </p:nvSpPr>
        <p:spPr>
          <a:xfrm rot="0">
            <a:off x="1028700" y="94297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STATISTIK DESKRPTIF</a:t>
            </a:r>
          </a:p>
        </p:txBody>
      </p:sp>
      <p:sp>
        <p:nvSpPr>
          <p:cNvPr name="TextBox 10" id="10"/>
          <p:cNvSpPr txBox="true"/>
          <p:nvPr/>
        </p:nvSpPr>
        <p:spPr>
          <a:xfrm rot="0">
            <a:off x="1540064" y="3465862"/>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Maksimum berdasarkan RR (curah hujan)</a:t>
            </a:r>
          </a:p>
        </p:txBody>
      </p:sp>
      <p:sp>
        <p:nvSpPr>
          <p:cNvPr name="TextBox 11" id="11"/>
          <p:cNvSpPr txBox="true"/>
          <p:nvPr/>
        </p:nvSpPr>
        <p:spPr>
          <a:xfrm rot="0">
            <a:off x="9153525" y="3465862"/>
            <a:ext cx="8877911" cy="3746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Maksimum jumlah kasus DBD tahun 2019</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119419" y="2595116"/>
            <a:ext cx="10049161" cy="4195525"/>
          </a:xfrm>
          <a:custGeom>
            <a:avLst/>
            <a:gdLst/>
            <a:ahLst/>
            <a:cxnLst/>
            <a:rect r="r" b="b" t="t" l="l"/>
            <a:pathLst>
              <a:path h="4195525" w="10049161">
                <a:moveTo>
                  <a:pt x="0" y="0"/>
                </a:moveTo>
                <a:lnTo>
                  <a:pt x="10049162" y="0"/>
                </a:lnTo>
                <a:lnTo>
                  <a:pt x="10049162" y="4195524"/>
                </a:lnTo>
                <a:lnTo>
                  <a:pt x="0" y="4195524"/>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TIME SERIES</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983787" y="7004533"/>
            <a:ext cx="16320427" cy="297495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Suhu (Tavg) relatif stabil sepanjang 2019–2020, berada pada kisaran 23–25°C tanpa perubahan ekstrem, mencerminkan iklim tropis yang konsisten.</a:t>
            </a:r>
          </a:p>
          <a:p>
            <a:pPr algn="l" marL="458997" indent="-229499" lvl="1">
              <a:lnSpc>
                <a:spcPts val="2976"/>
              </a:lnSpc>
              <a:buFont typeface="Arial"/>
              <a:buChar char="•"/>
            </a:pPr>
            <a:r>
              <a:rPr lang="en-US" sz="2125">
                <a:solidFill>
                  <a:srgbClr val="000000"/>
                </a:solidFill>
                <a:latin typeface="Poppins"/>
                <a:ea typeface="Poppins"/>
                <a:cs typeface="Poppins"/>
                <a:sym typeface="Poppins"/>
              </a:rPr>
              <a:t>Kelembaban (RH_avg) menunjukkan fluktuasi lebih besar pada 70-85%, dengan lonjakan pada Maret–April 2020 (musim hujan) dan penurunan tajam (periode kemarau), menunjukkan perubahan kondisi uap air yang lebih cepat.</a:t>
            </a:r>
          </a:p>
          <a:p>
            <a:pPr algn="l" marL="458997" indent="-229499" lvl="1">
              <a:lnSpc>
                <a:spcPts val="2976"/>
              </a:lnSpc>
              <a:buFont typeface="Arial"/>
              <a:buChar char="•"/>
            </a:pPr>
            <a:r>
              <a:rPr lang="en-US" sz="2125">
                <a:solidFill>
                  <a:srgbClr val="000000"/>
                </a:solidFill>
                <a:latin typeface="Poppins"/>
                <a:ea typeface="Poppins"/>
                <a:cs typeface="Poppins"/>
                <a:sym typeface="Poppins"/>
              </a:rPr>
              <a:t>Suhu cenderung konstan dan relatif stabil, sedangkan kelembaban lebih sensitif terhadap musim.</a:t>
            </a:r>
          </a:p>
          <a:p>
            <a:pPr algn="l" marL="458997" indent="-229499" lvl="1">
              <a:lnSpc>
                <a:spcPts val="2976"/>
              </a:lnSpc>
              <a:buFont typeface="Arial"/>
              <a:buChar char="•"/>
            </a:pPr>
            <a:r>
              <a:rPr lang="en-US" sz="2125">
                <a:solidFill>
                  <a:srgbClr val="000000"/>
                </a:solidFill>
                <a:latin typeface="Poppins"/>
                <a:ea typeface="Poppins"/>
                <a:cs typeface="Poppins"/>
                <a:sym typeface="Poppins"/>
              </a:rPr>
              <a:t>Variabel kelembaban lebih mencerminkan dinamika musim dan curah hujan di Indonesia.</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Implikasi terhadap DBD: Kelembaban tinggi dapat memperpanjang umur nyamuk, sementara suhu stabil mendukung aktivitas dan perkembangbiakan vektor.</a:t>
            </a:r>
          </a:p>
        </p:txBody>
      </p:sp>
      <p:sp>
        <p:nvSpPr>
          <p:cNvPr name="TextBox 10" id="10"/>
          <p:cNvSpPr txBox="true"/>
          <p:nvPr/>
        </p:nvSpPr>
        <p:spPr>
          <a:xfrm rot="0">
            <a:off x="1108033" y="1985818"/>
            <a:ext cx="16071934" cy="523875"/>
          </a:xfrm>
          <a:prstGeom prst="rect">
            <a:avLst/>
          </a:prstGeom>
        </p:spPr>
        <p:txBody>
          <a:bodyPr anchor="t" rtlCol="false" tIns="0" lIns="0" bIns="0" rIns="0">
            <a:spAutoFit/>
          </a:bodyPr>
          <a:lstStyle/>
          <a:p>
            <a:pPr algn="ctr">
              <a:lnSpc>
                <a:spcPts val="4200"/>
              </a:lnSpc>
            </a:pPr>
            <a:r>
              <a:rPr lang="en-US" b="true" sz="3000">
                <a:solidFill>
                  <a:srgbClr val="004AAD"/>
                </a:solidFill>
                <a:latin typeface="League Spartan"/>
                <a:ea typeface="League Spartan"/>
                <a:cs typeface="League Spartan"/>
                <a:sym typeface="League Spartan"/>
              </a:rPr>
              <a:t>TIME SERIES SUHU RATA-RATA (TAVG) DAN KELEMBABAN RATA-RATA (RH_AVG)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3829538"/>
            <a:ext cx="11084353" cy="5428762"/>
          </a:xfrm>
          <a:custGeom>
            <a:avLst/>
            <a:gdLst/>
            <a:ahLst/>
            <a:cxnLst/>
            <a:rect r="r" b="b" t="t" l="l"/>
            <a:pathLst>
              <a:path h="5428762" w="11084353">
                <a:moveTo>
                  <a:pt x="0" y="0"/>
                </a:moveTo>
                <a:lnTo>
                  <a:pt x="11084353" y="0"/>
                </a:lnTo>
                <a:lnTo>
                  <a:pt x="11084353" y="5428762"/>
                </a:lnTo>
                <a:lnTo>
                  <a:pt x="0" y="5428762"/>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BAR CHART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028700" y="2864304"/>
            <a:ext cx="13070721" cy="746100"/>
          </a:xfrm>
          <a:prstGeom prst="rect">
            <a:avLst/>
          </a:prstGeom>
        </p:spPr>
        <p:txBody>
          <a:bodyPr anchor="t" rtlCol="false" tIns="0" lIns="0" bIns="0" rIns="0">
            <a:spAutoFit/>
          </a:bodyPr>
          <a:lstStyle/>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Tren nasional kasus DBD menurun pada tahun 2020, meskipun Jawa Barat tetap menjadi provin</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dengan kasus absolut tertinggi pada kedua tahun. </a:t>
            </a:r>
          </a:p>
        </p:txBody>
      </p:sp>
      <p:sp>
        <p:nvSpPr>
          <p:cNvPr name="TextBox 10" id="10"/>
          <p:cNvSpPr txBox="true"/>
          <p:nvPr/>
        </p:nvSpPr>
        <p:spPr>
          <a:xfrm rot="0">
            <a:off x="1038225" y="1987945"/>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BAR CHART TOTAL KASUS DBD PER PROVINSI (2019 VS 2020)</a:t>
            </a:r>
          </a:p>
        </p:txBody>
      </p:sp>
      <p:sp>
        <p:nvSpPr>
          <p:cNvPr name="TextBox 11" id="11"/>
          <p:cNvSpPr txBox="true"/>
          <p:nvPr/>
        </p:nvSpPr>
        <p:spPr>
          <a:xfrm rot="0">
            <a:off x="12113053" y="4741875"/>
            <a:ext cx="5836288" cy="297495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Pengecualian terjadi pada beberapa provinsi, di mana Bali menunjukkan peningkatan kasus paling mencolok (dari ≈ 5.000 menjadi ≈ 12.000 kasus). </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Variasi antarprovin</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ini dipengaruhi oleh kepadatan penduduk, kondisi lingkungan, dan efektivitas pengendalian vektor.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603977" y="2997225"/>
            <a:ext cx="9311739" cy="5464031"/>
          </a:xfrm>
          <a:custGeom>
            <a:avLst/>
            <a:gdLst/>
            <a:ahLst/>
            <a:cxnLst/>
            <a:rect r="r" b="b" t="t" l="l"/>
            <a:pathLst>
              <a:path h="5464031" w="9311739">
                <a:moveTo>
                  <a:pt x="0" y="0"/>
                </a:moveTo>
                <a:lnTo>
                  <a:pt x="9311740" y="0"/>
                </a:lnTo>
                <a:lnTo>
                  <a:pt x="9311740" y="5464031"/>
                </a:lnTo>
                <a:lnTo>
                  <a:pt x="0" y="5464031"/>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847982" y="2940075"/>
            <a:ext cx="7755995" cy="6318225"/>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Analisis scatter plot hubungan antara Rata-rata Suhu Harian (Tavg) dan Incidence Rate (IR) DBD untuk 2019 dan 2020 menunjukkan tidak ada korelasi linier yang signifikan, meskipun garis tren menunjukkan korelasi negatif yang lemah yang utamanya didorong oleh outlier IR sangat tinggi pada suhu rendah (15°C), seperti di Bali. Fakta bahwa suhu optimal untuk nyamuk adalah 25°C -30°C , namun kasus ekstrem terjadi di suhu dingin, mengindikasikan bahwa pada suhu non-optimal, faktor lain seperti kelembaban ekstrem menjadi pemicu wabah yang lebih kuat. </a:t>
            </a:r>
          </a:p>
          <a:p>
            <a:pPr algn="l" marL="458997" indent="-229499" lvl="1">
              <a:lnSpc>
                <a:spcPts val="2976"/>
              </a:lnSpc>
              <a:buFont typeface="Arial"/>
              <a:buChar char="•"/>
            </a:pPr>
            <a:r>
              <a:rPr lang="en-US" sz="2125">
                <a:solidFill>
                  <a:srgbClr val="000000"/>
                </a:solidFill>
                <a:latin typeface="Poppins"/>
                <a:ea typeface="Poppins"/>
                <a:cs typeface="Poppins"/>
                <a:sym typeface="Poppins"/>
              </a:rPr>
              <a:t>Hal ini diperkuat oleh kontradik</a:t>
            </a:r>
            <a:r>
              <a:rPr lang="en-US" sz="2125">
                <a:solidFill>
                  <a:srgbClr val="000000"/>
                </a:solidFill>
                <a:latin typeface="Poppins"/>
                <a:ea typeface="Poppins"/>
                <a:cs typeface="Poppins"/>
                <a:sym typeface="Poppins"/>
              </a:rPr>
              <a:t>si</a:t>
            </a:r>
            <a:r>
              <a:rPr lang="en-US" sz="2125">
                <a:solidFill>
                  <a:srgbClr val="000000"/>
                </a:solidFill>
                <a:latin typeface="Poppins"/>
                <a:ea typeface="Poppins"/>
                <a:cs typeface="Poppins"/>
                <a:sym typeface="Poppins"/>
              </a:rPr>
              <a:t> di mana Aceh yang bersuhu optimal memiliki kasus DBD rendah, sementara Bali bersuhu rendah memiliki kasus tinggi. </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Secara keseluruhan, lemahnya hubungan ini menunjukkan bahwa Tavg bukanlah penentu utama risiko DBD per kapita.</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SUHU (TAVG) VS INCIDENCE RATE DBD 2019 DAN 2020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185302" y="2586071"/>
            <a:ext cx="9586031" cy="5422701"/>
          </a:xfrm>
          <a:custGeom>
            <a:avLst/>
            <a:gdLst/>
            <a:ahLst/>
            <a:cxnLst/>
            <a:rect r="r" b="b" t="t" l="l"/>
            <a:pathLst>
              <a:path h="5422701" w="9586031">
                <a:moveTo>
                  <a:pt x="0" y="0"/>
                </a:moveTo>
                <a:lnTo>
                  <a:pt x="9586030" y="0"/>
                </a:lnTo>
                <a:lnTo>
                  <a:pt x="9586030" y="5422701"/>
                </a:lnTo>
                <a:lnTo>
                  <a:pt x="0" y="5422701"/>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667264" y="2768625"/>
            <a:ext cx="7755995" cy="668970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Analisis hubungan antara Curah Hujan Tahunan (RR) dan Incidence Rate (IR) DBD menunjukkan pola korelasi yang berlawanan antara tahun 2019 dan 2020. </a:t>
            </a:r>
          </a:p>
          <a:p>
            <a:pPr algn="l" marL="458997" indent="-229499" lvl="1">
              <a:lnSpc>
                <a:spcPts val="2976"/>
              </a:lnSpc>
              <a:buFont typeface="Arial"/>
              <a:buChar char="•"/>
            </a:pPr>
            <a:r>
              <a:rPr lang="en-US" sz="2125">
                <a:solidFill>
                  <a:srgbClr val="000000"/>
                </a:solidFill>
                <a:latin typeface="Poppins"/>
                <a:ea typeface="Poppins"/>
                <a:cs typeface="Poppins"/>
                <a:sym typeface="Poppins"/>
              </a:rPr>
              <a:t>Pada 2019, terdapat korelasi positif sangat lemah, yang menyiratkan sedikit peningkatan IR seiring peningkatan RR. </a:t>
            </a:r>
          </a:p>
          <a:p>
            <a:pPr algn="l" marL="458997" indent="-229499" lvl="1">
              <a:lnSpc>
                <a:spcPts val="2976"/>
              </a:lnSpc>
              <a:buFont typeface="Arial"/>
              <a:buChar char="•"/>
            </a:pPr>
            <a:r>
              <a:rPr lang="en-US" sz="2125">
                <a:solidFill>
                  <a:srgbClr val="000000"/>
                </a:solidFill>
                <a:latin typeface="Poppins"/>
                <a:ea typeface="Poppins"/>
                <a:cs typeface="Poppins"/>
                <a:sym typeface="Poppins"/>
              </a:rPr>
              <a:t>P</a:t>
            </a:r>
            <a:r>
              <a:rPr lang="en-US" sz="2125">
                <a:solidFill>
                  <a:srgbClr val="000000"/>
                </a:solidFill>
                <a:latin typeface="Poppins"/>
                <a:ea typeface="Poppins"/>
                <a:cs typeface="Poppins"/>
                <a:sym typeface="Poppins"/>
              </a:rPr>
              <a:t>ada 2020, terjadi korelasi negatif yang kuat, menunjukkan bahwa provinsi dengan total RR yang lebih tinggi cenderung memiliki IR yang lebih rendah. Sebaliknya, IR tertinggi pada 2020 terkonsentrasi di provinsi dengan RR yang rendah hingga moderat (seperti lonjakan ekstrem pada Bali).</a:t>
            </a:r>
          </a:p>
          <a:p>
            <a:pPr algn="l" marL="458997" indent="-229499" lvl="1">
              <a:lnSpc>
                <a:spcPts val="2976"/>
              </a:lnSpc>
              <a:buFont typeface="Arial"/>
              <a:buChar char="•"/>
            </a:pPr>
          </a:p>
          <a:p>
            <a:pPr algn="l">
              <a:lnSpc>
                <a:spcPts val="2976"/>
              </a:lnSpc>
              <a:spcBef>
                <a:spcPct val="0"/>
              </a:spcBef>
            </a:pPr>
            <a:r>
              <a:rPr lang="en-US" sz="2125">
                <a:solidFill>
                  <a:srgbClr val="000000"/>
                </a:solidFill>
                <a:latin typeface="Poppins"/>
                <a:ea typeface="Poppins"/>
                <a:cs typeface="Poppins"/>
                <a:sym typeface="Poppins"/>
              </a:rPr>
              <a:t>Korelasi negatif ini mendukung hipotesis fenomena </a:t>
            </a:r>
            <a:r>
              <a:rPr lang="en-US" sz="2125" i="true">
                <a:solidFill>
                  <a:srgbClr val="000000"/>
                </a:solidFill>
                <a:latin typeface="Poppins Italics"/>
                <a:ea typeface="Poppins Italics"/>
                <a:cs typeface="Poppins Italics"/>
                <a:sym typeface="Poppins Italics"/>
              </a:rPr>
              <a:t>flushing</a:t>
            </a:r>
            <a:r>
              <a:rPr lang="en-US" sz="2125">
                <a:solidFill>
                  <a:srgbClr val="000000"/>
                </a:solidFill>
                <a:latin typeface="Poppins"/>
                <a:ea typeface="Poppins"/>
                <a:cs typeface="Poppins"/>
                <a:sym typeface="Poppins"/>
              </a:rPr>
              <a:t>, di mana curah hujan yang sangat lebat membersihkan tempat perkembangbiakan nyamuk sehingga meluap dan menyebabkan larva nyamuk hanyut dan mati.  </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CURAH HUJAN (RR) VS INCIDENCE RATE DBD 2019 DAN 2020</a:t>
            </a:r>
          </a:p>
        </p:txBody>
      </p:sp>
      <p:sp>
        <p:nvSpPr>
          <p:cNvPr name="TextBox 11" id="11"/>
          <p:cNvSpPr txBox="true"/>
          <p:nvPr/>
        </p:nvSpPr>
        <p:spPr>
          <a:xfrm rot="0">
            <a:off x="8423259" y="8340750"/>
            <a:ext cx="9556569" cy="111757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Secara keseluruhan, lemahnya hubungan korelasi linier ini konsisten dengan penelitian lain yang tidak menemukan asosiasi signifikan antara curah hujan dan incidence rate (IR) DBD per 100.000 penduduk.</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961273" y="2817137"/>
            <a:ext cx="5931832" cy="4395639"/>
          </a:xfrm>
          <a:custGeom>
            <a:avLst/>
            <a:gdLst/>
            <a:ahLst/>
            <a:cxnLst/>
            <a:rect r="r" b="b" t="t" l="l"/>
            <a:pathLst>
              <a:path h="4395639" w="5931832">
                <a:moveTo>
                  <a:pt x="0" y="0"/>
                </a:moveTo>
                <a:lnTo>
                  <a:pt x="5931832" y="0"/>
                </a:lnTo>
                <a:lnTo>
                  <a:pt x="5931832" y="4395640"/>
                </a:lnTo>
                <a:lnTo>
                  <a:pt x="0" y="4395640"/>
                </a:lnTo>
                <a:lnTo>
                  <a:pt x="0" y="0"/>
                </a:lnTo>
                <a:close/>
              </a:path>
            </a:pathLst>
          </a:custGeom>
          <a:blipFill>
            <a:blip r:embed="rId3"/>
            <a:stretch>
              <a:fillRect l="0" t="0" r="0" b="0"/>
            </a:stretch>
          </a:blipFill>
        </p:spPr>
      </p:sp>
      <p:sp>
        <p:nvSpPr>
          <p:cNvPr name="Freeform 7" id="7"/>
          <p:cNvSpPr/>
          <p:nvPr/>
        </p:nvSpPr>
        <p:spPr>
          <a:xfrm flipH="false" flipV="false" rot="0">
            <a:off x="9707713" y="2817137"/>
            <a:ext cx="6087432" cy="4395639"/>
          </a:xfrm>
          <a:custGeom>
            <a:avLst/>
            <a:gdLst/>
            <a:ahLst/>
            <a:cxnLst/>
            <a:rect r="r" b="b" t="t" l="l"/>
            <a:pathLst>
              <a:path h="4395639" w="6087432">
                <a:moveTo>
                  <a:pt x="0" y="0"/>
                </a:moveTo>
                <a:lnTo>
                  <a:pt x="6087432" y="0"/>
                </a:lnTo>
                <a:lnTo>
                  <a:pt x="6087432" y="4395640"/>
                </a:lnTo>
                <a:lnTo>
                  <a:pt x="0" y="4395640"/>
                </a:lnTo>
                <a:lnTo>
                  <a:pt x="0" y="0"/>
                </a:lnTo>
                <a:close/>
              </a:path>
            </a:pathLst>
          </a:custGeom>
          <a:blipFill>
            <a:blip r:embed="rId4"/>
            <a:stretch>
              <a:fillRect l="0" t="0" r="0" b="0"/>
            </a:stretch>
          </a:blipFill>
        </p:spPr>
      </p:sp>
      <p:sp>
        <p:nvSpPr>
          <p:cNvPr name="TextBox 8" id="8"/>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SCATTER PLOT</a:t>
            </a:r>
          </a:p>
        </p:txBody>
      </p:sp>
      <p:sp>
        <p:nvSpPr>
          <p:cNvPr name="TextBox 9" id="9"/>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10" id="10"/>
          <p:cNvSpPr txBox="true"/>
          <p:nvPr/>
        </p:nvSpPr>
        <p:spPr>
          <a:xfrm rot="0">
            <a:off x="1270657" y="7460427"/>
            <a:ext cx="15746685" cy="18605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Scatter plot tahun 2019 dan 2020 sama-sama menunjukkan bahwa kepadatan penduduk tidak berkorelasi kuat dengan risiko DBD per kapita, karena provinsi padat seperti DKI Jakarta justru memiliki IR rendah, sementara provinsi berpenduduk jarang dapat mencatat IR sangat tinggi. Temuan ini sejalan dengan studi sebelumnya yang menegaskan bahwa penularan DBD lebih dipengaruhi oleh kondisi lingkungan, perilaku masyarakat, dan efektiv</a:t>
            </a:r>
            <a:r>
              <a:rPr lang="en-US" sz="2125">
                <a:solidFill>
                  <a:srgbClr val="000000"/>
                </a:solidFill>
                <a:latin typeface="Poppins"/>
                <a:ea typeface="Poppins"/>
                <a:cs typeface="Poppins"/>
                <a:sym typeface="Poppins"/>
              </a:rPr>
              <a:t>itas pengendalian vektor daripada kepadatan penduduk</a:t>
            </a:r>
            <a:r>
              <a:rPr lang="en-US" sz="2125">
                <a:solidFill>
                  <a:srgbClr val="000000"/>
                </a:solidFill>
                <a:latin typeface="Poppins"/>
                <a:ea typeface="Poppins"/>
                <a:cs typeface="Poppins"/>
                <a:sym typeface="Poppins"/>
              </a:rPr>
              <a:t> semata.</a:t>
            </a:r>
          </a:p>
        </p:txBody>
      </p:sp>
      <p:sp>
        <p:nvSpPr>
          <p:cNvPr name="TextBox 11" id="11"/>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SCATTER PLOT KEPADATAN PENDUDUK VS INCIDENCE RATE PER 100.000 PENDUDUK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562475"/>
            <a:ext cx="9156038" cy="10382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PENDAHULUAN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269292" y="2424489"/>
            <a:ext cx="5749415" cy="5457072"/>
          </a:xfrm>
          <a:custGeom>
            <a:avLst/>
            <a:gdLst/>
            <a:ahLst/>
            <a:cxnLst/>
            <a:rect r="r" b="b" t="t" l="l"/>
            <a:pathLst>
              <a:path h="5457072" w="5749415">
                <a:moveTo>
                  <a:pt x="0" y="0"/>
                </a:moveTo>
                <a:lnTo>
                  <a:pt x="5749416" y="0"/>
                </a:lnTo>
                <a:lnTo>
                  <a:pt x="5749416" y="5457072"/>
                </a:lnTo>
                <a:lnTo>
                  <a:pt x="0" y="5457072"/>
                </a:lnTo>
                <a:lnTo>
                  <a:pt x="0" y="0"/>
                </a:lnTo>
                <a:close/>
              </a:path>
            </a:pathLst>
          </a:custGeom>
          <a:blipFill>
            <a:blip r:embed="rId3"/>
            <a:stretch>
              <a:fillRect l="0" t="0" r="0" b="0"/>
            </a:stretch>
          </a:blipFill>
        </p:spPr>
      </p:sp>
      <p:sp>
        <p:nvSpPr>
          <p:cNvPr name="TextBox 7" id="7"/>
          <p:cNvSpPr txBox="true"/>
          <p:nvPr/>
        </p:nvSpPr>
        <p:spPr>
          <a:xfrm rot="0">
            <a:off x="1028700" y="1139577"/>
            <a:ext cx="7394559"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UJI NORMALITAS</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a:t>
            </a:r>
          </a:p>
        </p:txBody>
      </p:sp>
      <p:sp>
        <p:nvSpPr>
          <p:cNvPr name="TextBox 9" id="9"/>
          <p:cNvSpPr txBox="true"/>
          <p:nvPr/>
        </p:nvSpPr>
        <p:spPr>
          <a:xfrm rot="0">
            <a:off x="1028700" y="8043486"/>
            <a:ext cx="16266381" cy="111757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Hasil uji Shapiro–Wilk menunjukkan bahwa seluruh variabel penelitian memiliki p-value &lt; 0,05 yang mengindikasikan distribusi data tidak normal (non-parametrik). Oleh karena itu, korelasi Pearson tidak dapat digunakan, dan analisis dilanjutkan menggunakan Korelasi Spearman karena lebih sesuai untuk da</a:t>
            </a:r>
            <a:r>
              <a:rPr lang="en-US" sz="2125">
                <a:solidFill>
                  <a:srgbClr val="000000"/>
                </a:solidFill>
                <a:latin typeface="Poppins"/>
                <a:ea typeface="Poppins"/>
                <a:cs typeface="Poppins"/>
                <a:sym typeface="Poppins"/>
              </a:rPr>
              <a:t>ta non-parametrik. </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UJI NORMALITAS SHAPIRO WILK</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261035" y="2868558"/>
            <a:ext cx="13765929" cy="4129779"/>
          </a:xfrm>
          <a:custGeom>
            <a:avLst/>
            <a:gdLst/>
            <a:ahLst/>
            <a:cxnLst/>
            <a:rect r="r" b="b" t="t" l="l"/>
            <a:pathLst>
              <a:path h="4129779" w="13765929">
                <a:moveTo>
                  <a:pt x="0" y="0"/>
                </a:moveTo>
                <a:lnTo>
                  <a:pt x="13765930" y="0"/>
                </a:lnTo>
                <a:lnTo>
                  <a:pt x="13765930" y="4129779"/>
                </a:lnTo>
                <a:lnTo>
                  <a:pt x="0" y="4129779"/>
                </a:lnTo>
                <a:lnTo>
                  <a:pt x="0" y="0"/>
                </a:lnTo>
                <a:close/>
              </a:path>
            </a:pathLst>
          </a:custGeom>
          <a:blipFill>
            <a:blip r:embed="rId3"/>
            <a:stretch>
              <a:fillRect l="0" t="0" r="0" b="0"/>
            </a:stretch>
          </a:blipFill>
        </p:spPr>
      </p:sp>
      <p:sp>
        <p:nvSpPr>
          <p:cNvPr name="TextBox 7" id="7"/>
          <p:cNvSpPr txBox="true"/>
          <p:nvPr/>
        </p:nvSpPr>
        <p:spPr>
          <a:xfrm rot="0">
            <a:off x="1028700" y="1139577"/>
            <a:ext cx="8669317"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KORELASI SPEARMAN</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a:t>
            </a:r>
          </a:p>
        </p:txBody>
      </p:sp>
      <p:sp>
        <p:nvSpPr>
          <p:cNvPr name="TextBox 9" id="9"/>
          <p:cNvSpPr txBox="true"/>
          <p:nvPr/>
        </p:nvSpPr>
        <p:spPr>
          <a:xfrm rot="0">
            <a:off x="2450487" y="7266595"/>
            <a:ext cx="13387026" cy="14890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Korelasi Spearman digunakan karena hubungan iklim dan DBD bersifat non-linier dan data rentan terhadap outlier. Hasilnya menegaskan bahwa Kepadatan Penduduk adalah pendorong utama Jumlah Kasus Absolut (ρ ≈ 0.84), tetapi bukan risiko per kapita (Incidence Rate, ρ ≈ 0.30), sementara semu</a:t>
            </a:r>
            <a:r>
              <a:rPr lang="en-US" sz="2125">
                <a:solidFill>
                  <a:srgbClr val="000000"/>
                </a:solidFill>
                <a:latin typeface="Poppins"/>
                <a:ea typeface="Poppins"/>
                <a:cs typeface="Poppins"/>
                <a:sym typeface="Poppins"/>
              </a:rPr>
              <a:t>a variabel iklim menunjukkan korelasi sangat lemah dengan risiko DBD per kapita</a:t>
            </a:r>
            <a:r>
              <a:rPr lang="en-US" sz="2125">
                <a:solidFill>
                  <a:srgbClr val="000000"/>
                </a:solidFill>
                <a:latin typeface="Poppins"/>
                <a:ea typeface="Poppins"/>
                <a:cs typeface="Poppins"/>
                <a:sym typeface="Poppins"/>
              </a:rPr>
              <a: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89335" y="3259019"/>
            <a:ext cx="6801733" cy="5999281"/>
          </a:xfrm>
          <a:custGeom>
            <a:avLst/>
            <a:gdLst/>
            <a:ahLst/>
            <a:cxnLst/>
            <a:rect r="r" b="b" t="t" l="l"/>
            <a:pathLst>
              <a:path h="5999281" w="6801733">
                <a:moveTo>
                  <a:pt x="0" y="0"/>
                </a:moveTo>
                <a:lnTo>
                  <a:pt x="6801733" y="0"/>
                </a:lnTo>
                <a:lnTo>
                  <a:pt x="6801733" y="5999281"/>
                </a:lnTo>
                <a:lnTo>
                  <a:pt x="0" y="5999281"/>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HEATMAP</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HEATMAP MATRIKS KORELASI TAHUN 2019</a:t>
            </a:r>
          </a:p>
        </p:txBody>
      </p:sp>
      <p:sp>
        <p:nvSpPr>
          <p:cNvPr name="TextBox 10" id="10"/>
          <p:cNvSpPr txBox="true"/>
          <p:nvPr/>
        </p:nvSpPr>
        <p:spPr>
          <a:xfrm rot="0">
            <a:off x="8702929" y="3201869"/>
            <a:ext cx="8184172" cy="5575275"/>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Korelasi Iklim Internal: Tavg dan RH_avg memiliki korelasi positif kuat (0.69), yang logis secara iklim.</a:t>
            </a:r>
          </a:p>
          <a:p>
            <a:pPr algn="l" marL="458997" indent="-229499" lvl="1">
              <a:lnSpc>
                <a:spcPts val="2976"/>
              </a:lnSpc>
              <a:buFont typeface="Arial"/>
              <a:buChar char="•"/>
            </a:pPr>
            <a:r>
              <a:rPr lang="en-US" sz="2125">
                <a:solidFill>
                  <a:srgbClr val="000000"/>
                </a:solidFill>
                <a:latin typeface="Poppins"/>
                <a:ea typeface="Poppins"/>
                <a:cs typeface="Poppins"/>
                <a:sym typeface="Poppins"/>
              </a:rPr>
              <a:t>Hubungan Kuat dengan IR: Curah Hujan Tahunan (RR) adalah satu-satunya variabel dengan korelasi linier sedang terhadap Incidence Rate (-0.43).</a:t>
            </a:r>
          </a:p>
          <a:p>
            <a:pPr algn="l" marL="458997" indent="-229499" lvl="1">
              <a:lnSpc>
                <a:spcPts val="2976"/>
              </a:lnSpc>
              <a:buFont typeface="Arial"/>
              <a:buChar char="•"/>
            </a:pPr>
            <a:r>
              <a:rPr lang="en-US" sz="2125">
                <a:solidFill>
                  <a:srgbClr val="000000"/>
                </a:solidFill>
                <a:latin typeface="Poppins"/>
                <a:ea typeface="Poppins"/>
                <a:cs typeface="Poppins"/>
                <a:sym typeface="Poppins"/>
              </a:rPr>
              <a:t>Imp</a:t>
            </a:r>
            <a:r>
              <a:rPr lang="en-US" sz="2125">
                <a:solidFill>
                  <a:srgbClr val="000000"/>
                </a:solidFill>
                <a:latin typeface="Poppins"/>
                <a:ea typeface="Poppins"/>
                <a:cs typeface="Poppins"/>
                <a:sym typeface="Poppins"/>
              </a:rPr>
              <a:t>likasi RR: Korelasi negatif ini menunjukkan bahwa RR total yang lebih tinggi berhubungan dengan risiko DBD per kapita yang lebih rendah, mendukung hipotesis efek flushing.</a:t>
            </a:r>
          </a:p>
          <a:p>
            <a:pPr algn="l" marL="458997" indent="-229499" lvl="1">
              <a:lnSpc>
                <a:spcPts val="2976"/>
              </a:lnSpc>
              <a:buFont typeface="Arial"/>
              <a:buChar char="•"/>
            </a:pPr>
            <a:r>
              <a:rPr lang="en-US" sz="2125">
                <a:solidFill>
                  <a:srgbClr val="000000"/>
                </a:solidFill>
                <a:latin typeface="Poppins"/>
                <a:ea typeface="Poppins"/>
                <a:cs typeface="Poppins"/>
                <a:sym typeface="Poppins"/>
              </a:rPr>
              <a:t>Korelasi Lemah: Tavg, RH_avg, dan Kepadatan Penduduk memiliki korelasi sangat lemah (di bawah |0.05|) dengan Incidence Rate DBD.</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Kesimpul</a:t>
            </a:r>
            <a:r>
              <a:rPr lang="en-US" sz="2125">
                <a:solidFill>
                  <a:srgbClr val="000000"/>
                </a:solidFill>
                <a:latin typeface="Poppins"/>
                <a:ea typeface="Poppins"/>
                <a:cs typeface="Poppins"/>
                <a:sym typeface="Poppins"/>
              </a:rPr>
              <a:t>an: Faktor iklim rata-rata dan kepadatan tidak dapat memprediksi risiko DBD per kapita secara linier d</a:t>
            </a:r>
            <a:r>
              <a:rPr lang="en-US" sz="2125">
                <a:solidFill>
                  <a:srgbClr val="000000"/>
                </a:solidFill>
                <a:latin typeface="Poppins"/>
                <a:ea typeface="Poppins"/>
                <a:cs typeface="Poppins"/>
                <a:sym typeface="Poppins"/>
              </a:rPr>
              <a:t>i tahun 2019.</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35404" y="3204387"/>
            <a:ext cx="7013424" cy="5736022"/>
          </a:xfrm>
          <a:custGeom>
            <a:avLst/>
            <a:gdLst/>
            <a:ahLst/>
            <a:cxnLst/>
            <a:rect r="r" b="b" t="t" l="l"/>
            <a:pathLst>
              <a:path h="5736022" w="7013424">
                <a:moveTo>
                  <a:pt x="0" y="0"/>
                </a:moveTo>
                <a:lnTo>
                  <a:pt x="7013423" y="0"/>
                </a:lnTo>
                <a:lnTo>
                  <a:pt x="7013423" y="5736022"/>
                </a:lnTo>
                <a:lnTo>
                  <a:pt x="0" y="5736022"/>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HEATMAP</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8770920" y="2568600"/>
            <a:ext cx="8184172" cy="6689700"/>
          </a:xfrm>
          <a:prstGeom prst="rect">
            <a:avLst/>
          </a:prstGeom>
        </p:spPr>
        <p:txBody>
          <a:bodyPr anchor="t" rtlCol="false" tIns="0" lIns="0" bIns="0" rIns="0">
            <a:spAutoFit/>
          </a:bodyPr>
          <a:lstStyle/>
          <a:p>
            <a:pPr algn="l" marL="458997" indent="-229499" lvl="1">
              <a:lnSpc>
                <a:spcPts val="2976"/>
              </a:lnSpc>
              <a:buFont typeface="Arial"/>
              <a:buChar char="•"/>
            </a:pPr>
            <a:r>
              <a:rPr lang="en-US" sz="2125">
                <a:solidFill>
                  <a:srgbClr val="000000"/>
                </a:solidFill>
                <a:latin typeface="Poppins"/>
                <a:ea typeface="Poppins"/>
                <a:cs typeface="Poppins"/>
                <a:sym typeface="Poppins"/>
              </a:rPr>
              <a:t>Korelasi Iklim Lemah: Secara umum, korelasi antara semua variabel iklim dan kasus DBD cenderung rendah (&lt;= |0.21|), menunjukkan tidak ada faktor iklim tunggal yang secara kuat menjelaskan variasi kasus DBD antarprovinsi.</a:t>
            </a:r>
          </a:p>
          <a:p>
            <a:pPr algn="l" marL="458997" indent="-229499" lvl="1">
              <a:lnSpc>
                <a:spcPts val="2976"/>
              </a:lnSpc>
              <a:buFont typeface="Arial"/>
              <a:buChar char="•"/>
            </a:pPr>
            <a:r>
              <a:rPr lang="en-US" sz="2125">
                <a:solidFill>
                  <a:srgbClr val="000000"/>
                </a:solidFill>
                <a:latin typeface="Poppins"/>
                <a:ea typeface="Poppins"/>
                <a:cs typeface="Poppins"/>
                <a:sym typeface="Poppins"/>
              </a:rPr>
              <a:t>Stabilitas Kasus Antartahun: Korelasi jumlah kasus 2019 dan 2020 sangat tinggi (r = 0.9), menyiratkan bahwa perbedaan kasus antarprovinsi didominasi oleh faktor non-iklim yang stabil (demografi, kepadatan, lingkungan, pengendalian vektor).</a:t>
            </a:r>
          </a:p>
          <a:p>
            <a:pPr algn="l" marL="458997" indent="-229499" lvl="1">
              <a:lnSpc>
                <a:spcPts val="2976"/>
              </a:lnSpc>
              <a:buFont typeface="Arial"/>
              <a:buChar char="•"/>
            </a:pPr>
            <a:r>
              <a:rPr lang="en-US" sz="2125">
                <a:solidFill>
                  <a:srgbClr val="000000"/>
                </a:solidFill>
                <a:latin typeface="Poppins"/>
                <a:ea typeface="Poppins"/>
                <a:cs typeface="Poppins"/>
                <a:sym typeface="Poppins"/>
              </a:rPr>
              <a:t>Hubungan Suhu: Tavg dan Tx menunjukkan korelasi positif sedang hingga lemah, menyiratkan daerah bersuhu lebih hangat sedikit cenderung memiliki kasus lebih tinggi, tetapi p</a:t>
            </a:r>
            <a:r>
              <a:rPr lang="en-US" sz="2125">
                <a:solidFill>
                  <a:srgbClr val="000000"/>
                </a:solidFill>
                <a:latin typeface="Poppins"/>
                <a:ea typeface="Poppins"/>
                <a:cs typeface="Poppins"/>
                <a:sym typeface="Poppins"/>
              </a:rPr>
              <a:t>engaruhnya lemah.</a:t>
            </a:r>
          </a:p>
          <a:p>
            <a:pPr algn="l" marL="458997" indent="-229499" lvl="1">
              <a:lnSpc>
                <a:spcPts val="2976"/>
              </a:lnSpc>
              <a:spcBef>
                <a:spcPct val="0"/>
              </a:spcBef>
              <a:buFont typeface="Arial"/>
              <a:buChar char="•"/>
            </a:pPr>
            <a:r>
              <a:rPr lang="en-US" sz="2125">
                <a:solidFill>
                  <a:srgbClr val="000000"/>
                </a:solidFill>
                <a:latin typeface="Poppins"/>
                <a:ea typeface="Poppins"/>
                <a:cs typeface="Poppins"/>
                <a:sym typeface="Poppins"/>
              </a:rPr>
              <a:t>Hubungan RH &amp; RR: RH_avg dan RR menunjukkan korelasi rendah hingga negatif, mengindikasikan bahwa kelembapan dan curah hujan tinggi tidak secara linier men</a:t>
            </a:r>
            <a:r>
              <a:rPr lang="en-US" sz="2125">
                <a:solidFill>
                  <a:srgbClr val="000000"/>
                </a:solidFill>
                <a:latin typeface="Poppins"/>
                <a:ea typeface="Poppins"/>
                <a:cs typeface="Poppins"/>
                <a:sym typeface="Poppins"/>
              </a:rPr>
              <a:t>ingkatkan kasus DBD.</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HEATMAP ANTAR VARIABEL IKLIM VS JUMLAH KASUS DBD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596864" y="2738457"/>
            <a:ext cx="7094271" cy="4455105"/>
          </a:xfrm>
          <a:custGeom>
            <a:avLst/>
            <a:gdLst/>
            <a:ahLst/>
            <a:cxnLst/>
            <a:rect r="r" b="b" t="t" l="l"/>
            <a:pathLst>
              <a:path h="4455105" w="7094271">
                <a:moveTo>
                  <a:pt x="0" y="0"/>
                </a:moveTo>
                <a:lnTo>
                  <a:pt x="7094272" y="0"/>
                </a:lnTo>
                <a:lnTo>
                  <a:pt x="7094272" y="4455106"/>
                </a:lnTo>
                <a:lnTo>
                  <a:pt x="0" y="4455106"/>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BOXPLOT</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149679" y="7397775"/>
            <a:ext cx="15988643" cy="1860525"/>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Boxplot menunjukkan bahwa suhu rata-rata (Tavg) cenderung stabil antarprovinsi dengan sedikit outlier, sedangkan kelembapan (RH_avg), curah hujan (RR), dan penyinaran matahari (ss) memiliki banyak outlier yang mencerminkan variasi spasial iklim yang besar di Indonesia. Hal ini menegaskan bahwa perbedaan geografis antarprovinsi lebih memengaruhi variabilitas kelembapan, hujan, dan penyinaran dibandingkan suhu karena suhu relatif </a:t>
            </a:r>
            <a:r>
              <a:rPr lang="en-US" sz="2125">
                <a:solidFill>
                  <a:srgbClr val="000000"/>
                </a:solidFill>
                <a:latin typeface="Poppins"/>
                <a:ea typeface="Poppins"/>
                <a:cs typeface="Poppins"/>
                <a:sym typeface="Poppins"/>
              </a:rPr>
              <a:t>seragam di sebagian besar wilayah Indone</a:t>
            </a:r>
            <a:r>
              <a:rPr lang="en-US" sz="2125">
                <a:solidFill>
                  <a:srgbClr val="000000"/>
                </a:solidFill>
                <a:latin typeface="Poppins"/>
                <a:ea typeface="Poppins"/>
                <a:cs typeface="Poppins"/>
                <a:sym typeface="Poppins"/>
              </a:rPr>
              <a:t>sia.</a:t>
            </a:r>
          </a:p>
        </p:txBody>
      </p:sp>
      <p:sp>
        <p:nvSpPr>
          <p:cNvPr name="TextBox 10" id="10"/>
          <p:cNvSpPr txBox="true"/>
          <p:nvPr/>
        </p:nvSpPr>
        <p:spPr>
          <a:xfrm rot="0">
            <a:off x="1108033" y="1985818"/>
            <a:ext cx="17179967"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BOXPLOT FAKTOR IKLIM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4369" y="2946235"/>
            <a:ext cx="7589631" cy="5073848"/>
          </a:xfrm>
          <a:custGeom>
            <a:avLst/>
            <a:gdLst/>
            <a:ahLst/>
            <a:cxnLst/>
            <a:rect r="r" b="b" t="t" l="l"/>
            <a:pathLst>
              <a:path h="5073848" w="7589631">
                <a:moveTo>
                  <a:pt x="0" y="0"/>
                </a:moveTo>
                <a:lnTo>
                  <a:pt x="7589631" y="0"/>
                </a:lnTo>
                <a:lnTo>
                  <a:pt x="7589631" y="5073848"/>
                </a:lnTo>
                <a:lnTo>
                  <a:pt x="0" y="5073848"/>
                </a:lnTo>
                <a:lnTo>
                  <a:pt x="0" y="0"/>
                </a:lnTo>
                <a:close/>
              </a:path>
            </a:pathLst>
          </a:custGeom>
          <a:blipFill>
            <a:blip r:embed="rId3"/>
            <a:stretch>
              <a:fillRect l="0" t="0" r="0" b="0"/>
            </a:stretch>
          </a:blipFill>
        </p:spPr>
      </p:sp>
      <p:sp>
        <p:nvSpPr>
          <p:cNvPr name="Freeform 7" id="7"/>
          <p:cNvSpPr/>
          <p:nvPr/>
        </p:nvSpPr>
        <p:spPr>
          <a:xfrm flipH="false" flipV="false" rot="0">
            <a:off x="9513433" y="2934499"/>
            <a:ext cx="7666534" cy="5097320"/>
          </a:xfrm>
          <a:custGeom>
            <a:avLst/>
            <a:gdLst/>
            <a:ahLst/>
            <a:cxnLst/>
            <a:rect r="r" b="b" t="t" l="l"/>
            <a:pathLst>
              <a:path h="5097320" w="7666534">
                <a:moveTo>
                  <a:pt x="0" y="0"/>
                </a:moveTo>
                <a:lnTo>
                  <a:pt x="7666534" y="0"/>
                </a:lnTo>
                <a:lnTo>
                  <a:pt x="7666534" y="5097320"/>
                </a:lnTo>
                <a:lnTo>
                  <a:pt x="0" y="5097320"/>
                </a:lnTo>
                <a:lnTo>
                  <a:pt x="0" y="0"/>
                </a:lnTo>
                <a:close/>
              </a:path>
            </a:pathLst>
          </a:custGeom>
          <a:blipFill>
            <a:blip r:embed="rId4"/>
            <a:stretch>
              <a:fillRect l="0" t="0" r="0" b="0"/>
            </a:stretch>
          </a:blipFill>
        </p:spPr>
      </p:sp>
      <p:sp>
        <p:nvSpPr>
          <p:cNvPr name="TextBox 8" id="8"/>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PLOT GRAFIK</a:t>
            </a:r>
          </a:p>
        </p:txBody>
      </p:sp>
      <p:sp>
        <p:nvSpPr>
          <p:cNvPr name="TextBox 9" id="9"/>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10" id="10"/>
          <p:cNvSpPr txBox="true"/>
          <p:nvPr/>
        </p:nvSpPr>
        <p:spPr>
          <a:xfrm rot="0">
            <a:off x="1198940" y="8403294"/>
            <a:ext cx="15890121" cy="14890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Tren musiman kasus DBD pada 2019 dan 2020 menunjukkan pola endemisitas yang konsisten, dengan puncak kasus pada awal tahun saat musim hujan, penurunan pada puncak kemarau di Bulan 9, lalu kembali naik di akhir tahun. Meskipun mengikuti pola yang sama, tahun 2020 menunjukkan fluktuasi pertengahan tahun yang lebih besar, kemungkinan akibat anomali i</a:t>
            </a:r>
            <a:r>
              <a:rPr lang="en-US" sz="2125">
                <a:solidFill>
                  <a:srgbClr val="000000"/>
                </a:solidFill>
                <a:latin typeface="Poppins"/>
                <a:ea typeface="Poppins"/>
                <a:cs typeface="Poppins"/>
                <a:sym typeface="Poppins"/>
              </a:rPr>
              <a:t>klim yang meningkatkan kerentanan di</a:t>
            </a:r>
            <a:r>
              <a:rPr lang="en-US" sz="2125">
                <a:solidFill>
                  <a:srgbClr val="000000"/>
                </a:solidFill>
                <a:latin typeface="Poppins"/>
                <a:ea typeface="Poppins"/>
                <a:cs typeface="Poppins"/>
                <a:sym typeface="Poppins"/>
              </a:rPr>
              <a:t> beberapa provinsi.</a:t>
            </a:r>
          </a:p>
        </p:txBody>
      </p:sp>
      <p:sp>
        <p:nvSpPr>
          <p:cNvPr name="TextBox 11" id="11"/>
          <p:cNvSpPr txBox="true"/>
          <p:nvPr/>
        </p:nvSpPr>
        <p:spPr>
          <a:xfrm rot="0">
            <a:off x="1108033" y="1985818"/>
            <a:ext cx="16071934"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GRAFIK TREN MUSIMAN KASUS DBD PER BULAN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794139" y="2783504"/>
            <a:ext cx="10699722" cy="5856509"/>
          </a:xfrm>
          <a:custGeom>
            <a:avLst/>
            <a:gdLst/>
            <a:ahLst/>
            <a:cxnLst/>
            <a:rect r="r" b="b" t="t" l="l"/>
            <a:pathLst>
              <a:path h="5856509" w="10699722">
                <a:moveTo>
                  <a:pt x="0" y="0"/>
                </a:moveTo>
                <a:lnTo>
                  <a:pt x="10699722" y="0"/>
                </a:lnTo>
                <a:lnTo>
                  <a:pt x="10699722" y="5856509"/>
                </a:lnTo>
                <a:lnTo>
                  <a:pt x="0" y="5856509"/>
                </a:lnTo>
                <a:lnTo>
                  <a:pt x="0" y="0"/>
                </a:lnTo>
                <a:close/>
              </a:path>
            </a:pathLst>
          </a:custGeom>
          <a:blipFill>
            <a:blip r:embed="rId3"/>
            <a:stretch>
              <a:fillRect l="0" t="0" r="0" b="0"/>
            </a:stretch>
          </a:blipFill>
        </p:spPr>
      </p:sp>
      <p:sp>
        <p:nvSpPr>
          <p:cNvPr name="TextBox 7" id="7"/>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TIME SERIES</a:t>
            </a:r>
          </a:p>
        </p:txBody>
      </p:sp>
      <p:sp>
        <p:nvSpPr>
          <p:cNvPr name="TextBox 8" id="8"/>
          <p:cNvSpPr txBox="true"/>
          <p:nvPr/>
        </p:nvSpPr>
        <p:spPr>
          <a:xfrm rot="0">
            <a:off x="1028700" y="356025"/>
            <a:ext cx="8679013" cy="770217"/>
          </a:xfrm>
          <a:prstGeom prst="rect">
            <a:avLst/>
          </a:prstGeom>
        </p:spPr>
        <p:txBody>
          <a:bodyPr anchor="t" rtlCol="false" tIns="0" lIns="0" bIns="0" rIns="0">
            <a:spAutoFit/>
          </a:bodyPr>
          <a:lstStyle/>
          <a:p>
            <a:pPr algn="l">
              <a:lnSpc>
                <a:spcPts val="6372"/>
              </a:lnSpc>
            </a:pPr>
            <a:r>
              <a:rPr lang="en-US" sz="4551">
                <a:solidFill>
                  <a:srgbClr val="000000"/>
                </a:solidFill>
                <a:latin typeface="Roboto"/>
                <a:ea typeface="Roboto"/>
                <a:cs typeface="Roboto"/>
                <a:sym typeface="Roboto"/>
              </a:rPr>
              <a:t>EDA - VISUALISASI</a:t>
            </a:r>
          </a:p>
        </p:txBody>
      </p:sp>
      <p:sp>
        <p:nvSpPr>
          <p:cNvPr name="TextBox 9" id="9"/>
          <p:cNvSpPr txBox="true"/>
          <p:nvPr/>
        </p:nvSpPr>
        <p:spPr>
          <a:xfrm rot="0">
            <a:off x="1181010" y="8856675"/>
            <a:ext cx="15925980" cy="74610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Suhu harian Aceh yang stabil di rentang optimal (26°C hingga 28°C ) tidak menjadi pemicu wabah; rendahnya kasus DBD di Aceh dikendalikan oleh faktor non-i</a:t>
            </a:r>
            <a:r>
              <a:rPr lang="en-US" sz="2125">
                <a:solidFill>
                  <a:srgbClr val="000000"/>
                </a:solidFill>
                <a:latin typeface="Poppins"/>
                <a:ea typeface="Poppins"/>
                <a:cs typeface="Poppins"/>
                <a:sym typeface="Poppins"/>
              </a:rPr>
              <a:t>klim (sanitasi, pengendalian ve</a:t>
            </a:r>
            <a:r>
              <a:rPr lang="en-US" sz="2125">
                <a:solidFill>
                  <a:srgbClr val="000000"/>
                </a:solidFill>
                <a:latin typeface="Poppins"/>
                <a:ea typeface="Poppins"/>
                <a:cs typeface="Poppins"/>
                <a:sym typeface="Poppins"/>
              </a:rPr>
              <a:t>ktor, efek flushing/curah hujan tinggi).</a:t>
            </a:r>
          </a:p>
        </p:txBody>
      </p:sp>
      <p:sp>
        <p:nvSpPr>
          <p:cNvPr name="TextBox 10" id="10"/>
          <p:cNvSpPr txBox="true"/>
          <p:nvPr/>
        </p:nvSpPr>
        <p:spPr>
          <a:xfrm rot="0">
            <a:off x="1108033" y="1985818"/>
            <a:ext cx="16071934" cy="523875"/>
          </a:xfrm>
          <a:prstGeom prst="rect">
            <a:avLst/>
          </a:prstGeom>
        </p:spPr>
        <p:txBody>
          <a:bodyPr anchor="t" rtlCol="false" tIns="0" lIns="0" bIns="0" rIns="0">
            <a:spAutoFit/>
          </a:bodyPr>
          <a:lstStyle/>
          <a:p>
            <a:pPr algn="l">
              <a:lnSpc>
                <a:spcPts val="4200"/>
              </a:lnSpc>
            </a:pPr>
            <a:r>
              <a:rPr lang="en-US" b="true" sz="3000">
                <a:solidFill>
                  <a:srgbClr val="004AAD"/>
                </a:solidFill>
                <a:latin typeface="League Spartan"/>
                <a:ea typeface="League Spartan"/>
                <a:cs typeface="League Spartan"/>
                <a:sym typeface="League Spartan"/>
              </a:rPr>
              <a:t>TIME SERIES RATA-RATA SUHU HARIAN DI PROVINSI TERTENTU (ACEH)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KESIMPULAN DAN SARAN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22439" y="1110596"/>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139577"/>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KESIMPULAN</a:t>
            </a:r>
          </a:p>
        </p:txBody>
      </p:sp>
      <p:sp>
        <p:nvSpPr>
          <p:cNvPr name="TextBox 7" id="7"/>
          <p:cNvSpPr txBox="true"/>
          <p:nvPr/>
        </p:nvSpPr>
        <p:spPr>
          <a:xfrm rot="0">
            <a:off x="1028700" y="2169224"/>
            <a:ext cx="16834519" cy="3145766"/>
          </a:xfrm>
          <a:prstGeom prst="rect">
            <a:avLst/>
          </a:prstGeom>
        </p:spPr>
        <p:txBody>
          <a:bodyPr anchor="t" rtlCol="false" tIns="0" lIns="0" bIns="0" rIns="0">
            <a:spAutoFit/>
          </a:bodyPr>
          <a:lstStyle/>
          <a:p>
            <a:pPr algn="l">
              <a:lnSpc>
                <a:spcPts val="3536"/>
              </a:lnSpc>
              <a:spcBef>
                <a:spcPct val="0"/>
              </a:spcBef>
            </a:pPr>
            <a:r>
              <a:rPr lang="en-US" sz="2525">
                <a:solidFill>
                  <a:srgbClr val="000000"/>
                </a:solidFill>
                <a:latin typeface="Poppins"/>
                <a:ea typeface="Poppins"/>
                <a:cs typeface="Poppins"/>
                <a:sym typeface="Poppins"/>
              </a:rPr>
              <a:t>Faktor iklim (suhu, curah hujan, kelembaban) dan kepadatan penduduk tidak menunjukkan hubungan yang kuat maupun signifikan terhadap jumlah kasus maupun incidence rate DBD di tingkat provinsi pada 2019–2020. Secara keseluruhan, temuan ini mengindikasikan bahwa variasi kasus DBD antar provinsi tidak dapat dijelaskan hanya dengan faktor makro, melainkan lebih didominasi oleh faktr mikro, seperti efektivitas program intervensi kesehatan, efektivitas program pengendalian DBD, keberadaan tempat perkembangbiakan nyamuk, perilaku masyarakat, kebersihan lingkungan, dan kondisi sanitasi yang merupakan faktor penentu risiko per kapita. </a:t>
            </a:r>
          </a:p>
        </p:txBody>
      </p:sp>
      <p:sp>
        <p:nvSpPr>
          <p:cNvPr name="TextBox 8" id="8"/>
          <p:cNvSpPr txBox="true"/>
          <p:nvPr/>
        </p:nvSpPr>
        <p:spPr>
          <a:xfrm rot="0">
            <a:off x="1028700" y="5610378"/>
            <a:ext cx="5404071"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SARAN</a:t>
            </a:r>
          </a:p>
        </p:txBody>
      </p:sp>
      <p:sp>
        <p:nvSpPr>
          <p:cNvPr name="TextBox 9" id="9"/>
          <p:cNvSpPr txBox="true"/>
          <p:nvPr/>
        </p:nvSpPr>
        <p:spPr>
          <a:xfrm rot="0">
            <a:off x="1028700" y="6637593"/>
            <a:ext cx="16834519" cy="2698091"/>
          </a:xfrm>
          <a:prstGeom prst="rect">
            <a:avLst/>
          </a:prstGeom>
        </p:spPr>
        <p:txBody>
          <a:bodyPr anchor="t" rtlCol="false" tIns="0" lIns="0" bIns="0" rIns="0">
            <a:spAutoFit/>
          </a:bodyPr>
          <a:lstStyle/>
          <a:p>
            <a:pPr algn="l">
              <a:lnSpc>
                <a:spcPts val="3536"/>
              </a:lnSpc>
              <a:spcBef>
                <a:spcPct val="0"/>
              </a:spcBef>
            </a:pPr>
            <a:r>
              <a:rPr lang="en-US" sz="2525">
                <a:solidFill>
                  <a:srgbClr val="000000"/>
                </a:solidFill>
                <a:latin typeface="Poppins"/>
                <a:ea typeface="Poppins"/>
                <a:cs typeface="Poppins"/>
                <a:sym typeface="Poppins"/>
              </a:rPr>
              <a:t> Hasil penelitian tidak menemukan pengaruh signifikan dari faktor iklim maupun kepadatan penduduk, penelitian selanjutnya disarankan untuk memasukkan variabel lain yang lebih berhubungan dengan aktivitas nyamuk dan perilaku masyarakat, misalnya tingkat kebersihan lingkungan, indeks jentik, atau intensitas program pengendalian vektor (misalnya fogging dan PSN). Selain itu, disarankan menggunakan data yang lebih spesifik seperti tingkat kota/kabupaten atau kecamatan agar variasi lokal yang mungkin tersebar dapat teridentifikasi lebih jelas dan akurat.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98500" y="3124200"/>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741400" y="3124200"/>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933297" y="3191597"/>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grpSp>
        <p:nvGrpSpPr>
          <p:cNvPr name="Group 10" id="10"/>
          <p:cNvGrpSpPr/>
          <p:nvPr/>
        </p:nvGrpSpPr>
        <p:grpSpPr>
          <a:xfrm rot="0">
            <a:off x="5873445" y="6838883"/>
            <a:ext cx="6541109" cy="1169183"/>
            <a:chOff x="0" y="0"/>
            <a:chExt cx="1722761" cy="307933"/>
          </a:xfrm>
        </p:grpSpPr>
        <p:sp>
          <p:nvSpPr>
            <p:cNvPr name="Freeform 11" id="11"/>
            <p:cNvSpPr/>
            <p:nvPr/>
          </p:nvSpPr>
          <p:spPr>
            <a:xfrm flipH="false" flipV="false" rot="0">
              <a:off x="0" y="0"/>
              <a:ext cx="1722761" cy="307933"/>
            </a:xfrm>
            <a:custGeom>
              <a:avLst/>
              <a:gdLst/>
              <a:ahLst/>
              <a:cxnLst/>
              <a:rect r="r" b="b" t="t" l="l"/>
              <a:pathLst>
                <a:path h="307933" w="1722761">
                  <a:moveTo>
                    <a:pt x="60363" y="0"/>
                  </a:moveTo>
                  <a:lnTo>
                    <a:pt x="1662399" y="0"/>
                  </a:lnTo>
                  <a:cubicBezTo>
                    <a:pt x="1678408" y="0"/>
                    <a:pt x="1693761" y="6360"/>
                    <a:pt x="1705082" y="17680"/>
                  </a:cubicBezTo>
                  <a:cubicBezTo>
                    <a:pt x="1716402" y="29000"/>
                    <a:pt x="1722761" y="44353"/>
                    <a:pt x="1722761" y="60363"/>
                  </a:cubicBezTo>
                  <a:lnTo>
                    <a:pt x="1722761" y="247570"/>
                  </a:lnTo>
                  <a:cubicBezTo>
                    <a:pt x="1722761" y="280908"/>
                    <a:pt x="1695736" y="307933"/>
                    <a:pt x="1662399" y="307933"/>
                  </a:cubicBezTo>
                  <a:lnTo>
                    <a:pt x="60363" y="307933"/>
                  </a:lnTo>
                  <a:cubicBezTo>
                    <a:pt x="27025" y="307933"/>
                    <a:pt x="0" y="280908"/>
                    <a:pt x="0" y="247570"/>
                  </a:cubicBezTo>
                  <a:lnTo>
                    <a:pt x="0" y="60363"/>
                  </a:lnTo>
                  <a:cubicBezTo>
                    <a:pt x="0" y="27025"/>
                    <a:pt x="27025" y="0"/>
                    <a:pt x="60363" y="0"/>
                  </a:cubicBezTo>
                  <a:close/>
                </a:path>
              </a:pathLst>
            </a:custGeom>
            <a:solidFill>
              <a:srgbClr val="004AAD"/>
            </a:solidFill>
          </p:spPr>
        </p:sp>
        <p:sp>
          <p:nvSpPr>
            <p:cNvPr name="TextBox 12" id="12"/>
            <p:cNvSpPr txBox="true"/>
            <p:nvPr/>
          </p:nvSpPr>
          <p:spPr>
            <a:xfrm>
              <a:off x="0" y="-57150"/>
              <a:ext cx="1722761" cy="365083"/>
            </a:xfrm>
            <a:prstGeom prst="rect">
              <a:avLst/>
            </a:prstGeom>
          </p:spPr>
          <p:txBody>
            <a:bodyPr anchor="ctr" rtlCol="false" tIns="50800" lIns="50800" bIns="50800" rIns="50800"/>
            <a:lstStyle/>
            <a:p>
              <a:pPr algn="ctr">
                <a:lnSpc>
                  <a:spcPts val="3219"/>
                </a:lnSpc>
              </a:pPr>
              <a:r>
                <a:rPr lang="en-US" sz="2299">
                  <a:solidFill>
                    <a:srgbClr val="FFFFFF"/>
                  </a:solidFill>
                  <a:latin typeface="Archivo Black"/>
                  <a:ea typeface="Archivo Black"/>
                  <a:cs typeface="Archivo Black"/>
                  <a:sym typeface="Archivo Black"/>
                </a:rPr>
                <a:t>KELOMPOK 9 - 2024 C</a:t>
              </a:r>
            </a:p>
            <a:p>
              <a:pPr algn="ctr">
                <a:lnSpc>
                  <a:spcPts val="2659"/>
                </a:lnSpc>
              </a:pPr>
              <a:r>
                <a:rPr lang="en-US" sz="1899">
                  <a:solidFill>
                    <a:srgbClr val="FFFFFF"/>
                  </a:solidFill>
                  <a:latin typeface="Archivo Black"/>
                  <a:ea typeface="Archivo Black"/>
                  <a:cs typeface="Archivo Black"/>
                  <a:sym typeface="Archivo Black"/>
                </a:rPr>
                <a:t>LAILI FADHILA F.Z. &amp; SITI FADILAH 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2053155" cy="10287000"/>
            <a:chOff x="0" y="0"/>
            <a:chExt cx="3174494" cy="2709333"/>
          </a:xfrm>
        </p:grpSpPr>
        <p:sp>
          <p:nvSpPr>
            <p:cNvPr name="Freeform 4" id="4"/>
            <p:cNvSpPr/>
            <p:nvPr/>
          </p:nvSpPr>
          <p:spPr>
            <a:xfrm flipH="false" flipV="false" rot="0">
              <a:off x="0" y="0"/>
              <a:ext cx="3174494" cy="2709333"/>
            </a:xfrm>
            <a:custGeom>
              <a:avLst/>
              <a:gdLst/>
              <a:ahLst/>
              <a:cxnLst/>
              <a:rect r="r" b="b" t="t" l="l"/>
              <a:pathLst>
                <a:path h="2709333" w="3174494">
                  <a:moveTo>
                    <a:pt x="0" y="0"/>
                  </a:moveTo>
                  <a:lnTo>
                    <a:pt x="3174494" y="0"/>
                  </a:lnTo>
                  <a:lnTo>
                    <a:pt x="3174494" y="2709333"/>
                  </a:lnTo>
                  <a:lnTo>
                    <a:pt x="0" y="2709333"/>
                  </a:lnTo>
                  <a:close/>
                </a:path>
              </a:pathLst>
            </a:custGeom>
            <a:solidFill>
              <a:srgbClr val="004AAD"/>
            </a:solidFill>
          </p:spPr>
        </p:sp>
        <p:sp>
          <p:nvSpPr>
            <p:cNvPr name="TextBox 5" id="5"/>
            <p:cNvSpPr txBox="true"/>
            <p:nvPr/>
          </p:nvSpPr>
          <p:spPr>
            <a:xfrm>
              <a:off x="0" y="-47625"/>
              <a:ext cx="3174494"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75343" y="600729"/>
            <a:ext cx="6183676" cy="770217"/>
          </a:xfrm>
          <a:prstGeom prst="rect">
            <a:avLst/>
          </a:prstGeom>
        </p:spPr>
        <p:txBody>
          <a:bodyPr anchor="t" rtlCol="false" tIns="0" lIns="0" bIns="0" rIns="0">
            <a:spAutoFit/>
          </a:bodyPr>
          <a:lstStyle/>
          <a:p>
            <a:pPr algn="l">
              <a:lnSpc>
                <a:spcPts val="6372"/>
              </a:lnSpc>
            </a:pPr>
            <a:r>
              <a:rPr lang="en-US" b="true" sz="4551">
                <a:solidFill>
                  <a:srgbClr val="FFFFFF"/>
                </a:solidFill>
                <a:latin typeface="Roboto Bold"/>
                <a:ea typeface="Roboto Bold"/>
                <a:cs typeface="Roboto Bold"/>
                <a:sym typeface="Roboto Bold"/>
              </a:rPr>
              <a:t>LATAR BELAKANG</a:t>
            </a:r>
          </a:p>
        </p:txBody>
      </p:sp>
      <p:sp>
        <p:nvSpPr>
          <p:cNvPr name="TextBox 7" id="7"/>
          <p:cNvSpPr txBox="true"/>
          <p:nvPr/>
        </p:nvSpPr>
        <p:spPr>
          <a:xfrm rot="0">
            <a:off x="1028700" y="2158114"/>
            <a:ext cx="9790144" cy="6689700"/>
          </a:xfrm>
          <a:prstGeom prst="rect">
            <a:avLst/>
          </a:prstGeom>
        </p:spPr>
        <p:txBody>
          <a:bodyPr anchor="t" rtlCol="false" tIns="0" lIns="0" bIns="0" rIns="0">
            <a:spAutoFit/>
          </a:bodyPr>
          <a:lstStyle/>
          <a:p>
            <a:pPr algn="l">
              <a:lnSpc>
                <a:spcPts val="2976"/>
              </a:lnSpc>
            </a:pPr>
            <a:r>
              <a:rPr lang="en-US" sz="2125">
                <a:solidFill>
                  <a:srgbClr val="FFFFFF"/>
                </a:solidFill>
                <a:latin typeface="Poppins"/>
                <a:ea typeface="Poppins"/>
                <a:cs typeface="Poppins"/>
                <a:sym typeface="Poppins"/>
              </a:rPr>
              <a:t> Deman  Berdarah  Dengue (DBD)  adalah  salah  satu   penyakit   menular  yang  masih   menjadi   masalah  di Indonesia.  kasus  DBD pada  tahun  2019  tercatat   lebih   dari  138.000  kasus  dan  tersebar   hampir  di  seluruh   provinsi .  Sedangkan , pada 2020  jumlah   kasus   turun   menjadi  95.994  kasus . </a:t>
            </a:r>
          </a:p>
          <a:p>
            <a:pPr algn="l">
              <a:lnSpc>
                <a:spcPts val="2976"/>
              </a:lnSpc>
            </a:pPr>
          </a:p>
          <a:p>
            <a:pPr algn="l">
              <a:lnSpc>
                <a:spcPts val="2976"/>
              </a:lnSpc>
            </a:pPr>
            <a:r>
              <a:rPr lang="en-US" sz="2125">
                <a:solidFill>
                  <a:srgbClr val="FFFFFF"/>
                </a:solidFill>
                <a:latin typeface="Poppins"/>
                <a:ea typeface="Poppins"/>
                <a:cs typeface="Poppins"/>
                <a:sym typeface="Poppins"/>
              </a:rPr>
              <a:t> Faktor lain  seperti   kepadatan   penduduk  juga  menjadi   risiko   penting   dalam   penyebaran  DBD.  Semakin   tinggi   kepadatan   penduduk   akan   lebih   banyak   terjadi   interaksi   manusia  yang  menyebabkan   risiko   penularan   lebih   tinggi .</a:t>
            </a:r>
          </a:p>
          <a:p>
            <a:pPr algn="l">
              <a:lnSpc>
                <a:spcPts val="2976"/>
              </a:lnSpc>
            </a:pPr>
          </a:p>
          <a:p>
            <a:pPr algn="l">
              <a:lnSpc>
                <a:spcPts val="2976"/>
              </a:lnSpc>
            </a:pPr>
            <a:r>
              <a:rPr lang="en-US" sz="2125">
                <a:solidFill>
                  <a:srgbClr val="FFFFFF"/>
                </a:solidFill>
                <a:latin typeface="Poppins"/>
                <a:ea typeface="Poppins"/>
                <a:cs typeface="Poppins"/>
                <a:sym typeface="Poppins"/>
              </a:rPr>
              <a:t> Faktor  iklim   seperti   suhu ,  curah   hujan , dan  kelembapan   memengaruhi   kecepatan   berkembang   biak   nyamuk  Aedes dan  menyebabkan  juga  terjadi   kecepatan   penyebaran  virus dengue.</a:t>
            </a:r>
          </a:p>
          <a:p>
            <a:pPr algn="l">
              <a:lnSpc>
                <a:spcPts val="2976"/>
              </a:lnSpc>
            </a:pPr>
          </a:p>
          <a:p>
            <a:pPr algn="l">
              <a:lnSpc>
                <a:spcPts val="2976"/>
              </a:lnSpc>
              <a:spcBef>
                <a:spcPct val="0"/>
              </a:spcBef>
            </a:pPr>
            <a:r>
              <a:rPr lang="en-US" sz="2125">
                <a:solidFill>
                  <a:srgbClr val="FFFFFF"/>
                </a:solidFill>
                <a:latin typeface="Poppins"/>
                <a:ea typeface="Poppins"/>
                <a:cs typeface="Poppins"/>
                <a:sym typeface="Poppins"/>
              </a:rPr>
              <a:t> Berdasarkan   beberapa   faktor   tersebut , kami  memutuskan   untuk   menganalisis   mengenai   pengaruh   faktor   iklim  dan  kepadatan   penduduk   terhadap   kasus  DBD  menurut   provinsi   tahun  2019-2020 .</a:t>
            </a:r>
          </a:p>
        </p:txBody>
      </p:sp>
      <p:grpSp>
        <p:nvGrpSpPr>
          <p:cNvPr name="Group 8" id="8"/>
          <p:cNvGrpSpPr>
            <a:grpSpLocks noChangeAspect="true"/>
          </p:cNvGrpSpPr>
          <p:nvPr/>
        </p:nvGrpSpPr>
        <p:grpSpPr>
          <a:xfrm rot="0">
            <a:off x="12862577" y="2215264"/>
            <a:ext cx="4857773" cy="6528106"/>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090" t="0" r="-51090" b="0"/>
              </a:stretch>
            </a:blipFill>
          </p:spPr>
        </p:sp>
        <p:sp>
          <p:nvSpPr>
            <p:cNvPr name="Freeform 10" id="10"/>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17568"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640583" y="4210291"/>
            <a:ext cx="1868266" cy="1868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40583" y="6811982"/>
            <a:ext cx="1868266" cy="1868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70541" y="2006345"/>
            <a:ext cx="1601933" cy="6466659"/>
            <a:chOff x="0" y="0"/>
            <a:chExt cx="421908" cy="1703153"/>
          </a:xfrm>
        </p:grpSpPr>
        <p:sp>
          <p:nvSpPr>
            <p:cNvPr name="Freeform 16" id="16"/>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7" id="17"/>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908043" y="914400"/>
            <a:ext cx="5508835" cy="7702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TUJUAN</a:t>
            </a:r>
          </a:p>
        </p:txBody>
      </p:sp>
      <p:sp>
        <p:nvSpPr>
          <p:cNvPr name="TextBox 19" id="19"/>
          <p:cNvSpPr txBox="true"/>
          <p:nvPr/>
        </p:nvSpPr>
        <p:spPr>
          <a:xfrm rot="0">
            <a:off x="13173498" y="1744684"/>
            <a:ext cx="4243380" cy="794805"/>
          </a:xfrm>
          <a:prstGeom prst="rect">
            <a:avLst/>
          </a:prstGeom>
        </p:spPr>
        <p:txBody>
          <a:bodyPr anchor="t" rtlCol="false" tIns="0" lIns="0" bIns="0" rIns="0">
            <a:spAutoFit/>
          </a:bodyPr>
          <a:lstStyle/>
          <a:p>
            <a:pPr algn="r">
              <a:lnSpc>
                <a:spcPts val="6591"/>
              </a:lnSpc>
            </a:pPr>
            <a:r>
              <a:rPr lang="en-US" b="true" sz="4708">
                <a:solidFill>
                  <a:srgbClr val="FFFFFF"/>
                </a:solidFill>
                <a:latin typeface="League Spartan"/>
                <a:ea typeface="League Spartan"/>
                <a:cs typeface="League Spartan"/>
                <a:sym typeface="League Spartan"/>
              </a:rPr>
              <a:t>PENELITIAN</a:t>
            </a:r>
          </a:p>
        </p:txBody>
      </p:sp>
      <p:sp>
        <p:nvSpPr>
          <p:cNvPr name="TextBox 20" id="20"/>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1" id="21"/>
          <p:cNvSpPr txBox="true"/>
          <p:nvPr/>
        </p:nvSpPr>
        <p:spPr>
          <a:xfrm rot="0">
            <a:off x="10755298" y="4495485"/>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2" id="22"/>
          <p:cNvSpPr txBox="true"/>
          <p:nvPr/>
        </p:nvSpPr>
        <p:spPr>
          <a:xfrm rot="0">
            <a:off x="10755298" y="709773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TextBox 23" id="23"/>
          <p:cNvSpPr txBox="true"/>
          <p:nvPr/>
        </p:nvSpPr>
        <p:spPr>
          <a:xfrm rot="0">
            <a:off x="3593666" y="1665402"/>
            <a:ext cx="5948366" cy="126465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Poppins"/>
                <a:ea typeface="Poppins"/>
                <a:cs typeface="Poppins"/>
                <a:sym typeface="Poppins"/>
              </a:rPr>
              <a:t>Menganalisis hubungan antara faktor iklim dan kasus DBD menurut provinsi rahun 2019 – 2020 </a:t>
            </a:r>
          </a:p>
        </p:txBody>
      </p:sp>
      <p:sp>
        <p:nvSpPr>
          <p:cNvPr name="TextBox 24" id="24"/>
          <p:cNvSpPr txBox="true"/>
          <p:nvPr/>
        </p:nvSpPr>
        <p:spPr>
          <a:xfrm rot="0">
            <a:off x="3593666" y="4364190"/>
            <a:ext cx="5948366" cy="126465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Poppins"/>
                <a:ea typeface="Poppins"/>
                <a:cs typeface="Poppins"/>
                <a:sym typeface="Poppins"/>
              </a:rPr>
              <a:t>Menganalisis pengaruh kepadatan penduduk terhadap penyebaran DBD antar provinsi </a:t>
            </a:r>
          </a:p>
        </p:txBody>
      </p:sp>
      <p:sp>
        <p:nvSpPr>
          <p:cNvPr name="TextBox 25" id="25"/>
          <p:cNvSpPr txBox="true"/>
          <p:nvPr/>
        </p:nvSpPr>
        <p:spPr>
          <a:xfrm rot="0">
            <a:off x="3593666" y="6870631"/>
            <a:ext cx="5948366" cy="1684293"/>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Poppins"/>
                <a:ea typeface="Poppins"/>
                <a:cs typeface="Poppins"/>
                <a:sym typeface="Poppins"/>
              </a:rPr>
              <a:t>Lorem ipsum dolor sit amet, consectetur adipiscing elit, sed do eiusmod tempor incididunt ut labore et dolore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3614157"/>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65807" y="1884385"/>
            <a:ext cx="6756386" cy="967259"/>
          </a:xfrm>
          <a:prstGeom prst="rect">
            <a:avLst/>
          </a:prstGeom>
        </p:spPr>
        <p:txBody>
          <a:bodyPr anchor="t" rtlCol="false" tIns="0" lIns="0" bIns="0" rIns="0">
            <a:spAutoFit/>
          </a:bodyPr>
          <a:lstStyle/>
          <a:p>
            <a:pPr algn="ctr">
              <a:lnSpc>
                <a:spcPts val="7940"/>
              </a:lnSpc>
            </a:pPr>
            <a:r>
              <a:rPr lang="en-US" sz="5672">
                <a:solidFill>
                  <a:srgbClr val="004AAD"/>
                </a:solidFill>
                <a:latin typeface="League Spartan"/>
                <a:ea typeface="League Spartan"/>
                <a:cs typeface="League Spartan"/>
                <a:sym typeface="League Spartan"/>
              </a:rPr>
              <a:t>MANFAAT </a:t>
            </a:r>
          </a:p>
        </p:txBody>
      </p:sp>
      <p:sp>
        <p:nvSpPr>
          <p:cNvPr name="TextBox 7" id="7"/>
          <p:cNvSpPr txBox="true"/>
          <p:nvPr/>
        </p:nvSpPr>
        <p:spPr>
          <a:xfrm rot="0">
            <a:off x="2076060" y="4409619"/>
            <a:ext cx="5990053" cy="677751"/>
          </a:xfrm>
          <a:prstGeom prst="rect">
            <a:avLst/>
          </a:prstGeom>
        </p:spPr>
        <p:txBody>
          <a:bodyPr anchor="t" rtlCol="false" tIns="0" lIns="0" bIns="0" rIns="0">
            <a:spAutoFit/>
          </a:bodyPr>
          <a:lstStyle/>
          <a:p>
            <a:pPr algn="ctr">
              <a:lnSpc>
                <a:spcPts val="5580"/>
              </a:lnSpc>
            </a:pPr>
            <a:r>
              <a:rPr lang="en-US" b="true" sz="3985">
                <a:solidFill>
                  <a:srgbClr val="FFFFFF"/>
                </a:solidFill>
                <a:latin typeface="League Spartan"/>
                <a:ea typeface="League Spartan"/>
                <a:cs typeface="League Spartan"/>
                <a:sym typeface="League Spartan"/>
              </a:rPr>
              <a:t>SECARA AKADEMIS </a:t>
            </a:r>
          </a:p>
        </p:txBody>
      </p:sp>
      <p:sp>
        <p:nvSpPr>
          <p:cNvPr name="TextBox 8" id="8"/>
          <p:cNvSpPr txBox="true"/>
          <p:nvPr/>
        </p:nvSpPr>
        <p:spPr>
          <a:xfrm rot="0">
            <a:off x="10705514" y="4376002"/>
            <a:ext cx="6216434" cy="711368"/>
          </a:xfrm>
          <a:prstGeom prst="rect">
            <a:avLst/>
          </a:prstGeom>
        </p:spPr>
        <p:txBody>
          <a:bodyPr anchor="t" rtlCol="false" tIns="0" lIns="0" bIns="0" rIns="0">
            <a:spAutoFit/>
          </a:bodyPr>
          <a:lstStyle/>
          <a:p>
            <a:pPr algn="ctr">
              <a:lnSpc>
                <a:spcPts val="5803"/>
              </a:lnSpc>
            </a:pPr>
            <a:r>
              <a:rPr lang="en-US" sz="4145">
                <a:solidFill>
                  <a:srgbClr val="FFFFFF"/>
                </a:solidFill>
                <a:latin typeface="League Spartan"/>
                <a:ea typeface="League Spartan"/>
                <a:cs typeface="League Spartan"/>
                <a:sym typeface="League Spartan"/>
              </a:rPr>
              <a:t>SECARA PRAKTIS</a:t>
            </a:r>
          </a:p>
        </p:txBody>
      </p:sp>
      <p:sp>
        <p:nvSpPr>
          <p:cNvPr name="TextBox 9" id="9"/>
          <p:cNvSpPr txBox="true"/>
          <p:nvPr/>
        </p:nvSpPr>
        <p:spPr>
          <a:xfrm rot="0">
            <a:off x="549419" y="6306557"/>
            <a:ext cx="8168740" cy="2612955"/>
          </a:xfrm>
          <a:prstGeom prst="rect">
            <a:avLst/>
          </a:prstGeom>
        </p:spPr>
        <p:txBody>
          <a:bodyPr anchor="t" rtlCol="false" tIns="0" lIns="0" bIns="0" rIns="0">
            <a:spAutoFit/>
          </a:bodyPr>
          <a:lstStyle/>
          <a:p>
            <a:pPr algn="ctr">
              <a:lnSpc>
                <a:spcPts val="3446"/>
              </a:lnSpc>
            </a:pPr>
          </a:p>
          <a:p>
            <a:pPr algn="ctr" marL="531566" indent="-265783" lvl="1">
              <a:lnSpc>
                <a:spcPts val="3446"/>
              </a:lnSpc>
              <a:buFont typeface="Arial"/>
              <a:buChar char="•"/>
            </a:pPr>
            <a:r>
              <a:rPr lang="en-US" sz="2462">
                <a:solidFill>
                  <a:srgbClr val="303642"/>
                </a:solidFill>
                <a:latin typeface="Poppins"/>
                <a:ea typeface="Poppins"/>
                <a:cs typeface="Poppins"/>
                <a:sym typeface="Poppins"/>
              </a:rPr>
              <a:t> Membantu memahami alur lengkap proses wrangling data dari berbagai sumber. </a:t>
            </a:r>
          </a:p>
          <a:p>
            <a:pPr algn="ctr" marL="531566" indent="-265783" lvl="1">
              <a:lnSpc>
                <a:spcPts val="3446"/>
              </a:lnSpc>
              <a:buFont typeface="Arial"/>
              <a:buChar char="•"/>
            </a:pPr>
            <a:r>
              <a:rPr lang="en-US" sz="2462">
                <a:solidFill>
                  <a:srgbClr val="303642"/>
                </a:solidFill>
                <a:latin typeface="Poppins"/>
                <a:ea typeface="Poppins"/>
                <a:cs typeface="Poppins"/>
                <a:sym typeface="Poppins"/>
              </a:rPr>
              <a:t>Menjadi contoh implementasi nyata integrasi data kesehatan, iklim, dan sosial. </a:t>
            </a:r>
          </a:p>
          <a:p>
            <a:pPr algn="ctr">
              <a:lnSpc>
                <a:spcPts val="3446"/>
              </a:lnSpc>
              <a:spcBef>
                <a:spcPct val="0"/>
              </a:spcBef>
            </a:pPr>
          </a:p>
        </p:txBody>
      </p:sp>
      <p:sp>
        <p:nvSpPr>
          <p:cNvPr name="TextBox 10" id="10"/>
          <p:cNvSpPr txBox="true"/>
          <p:nvPr/>
        </p:nvSpPr>
        <p:spPr>
          <a:xfrm rot="0">
            <a:off x="9879061" y="6647883"/>
            <a:ext cx="7869340" cy="2937316"/>
          </a:xfrm>
          <a:prstGeom prst="rect">
            <a:avLst/>
          </a:prstGeom>
        </p:spPr>
        <p:txBody>
          <a:bodyPr anchor="t" rtlCol="false" tIns="0" lIns="0" bIns="0" rIns="0">
            <a:spAutoFit/>
          </a:bodyPr>
          <a:lstStyle/>
          <a:p>
            <a:pPr algn="ctr" marL="512083" indent="-256041" lvl="1">
              <a:lnSpc>
                <a:spcPts val="3320"/>
              </a:lnSpc>
              <a:buFont typeface="Arial"/>
              <a:buChar char="•"/>
            </a:pPr>
            <a:r>
              <a:rPr lang="en-US" sz="2371">
                <a:solidFill>
                  <a:srgbClr val="303642"/>
                </a:solidFill>
                <a:latin typeface="Poppins"/>
                <a:ea typeface="Poppins"/>
                <a:cs typeface="Poppins"/>
                <a:sym typeface="Poppins"/>
              </a:rPr>
              <a:t>Menyediakan dataset terintegrasi yang dapat dimanfaatkan untuk analisis epidemiologi dan </a:t>
            </a:r>
            <a:r>
              <a:rPr lang="en-US" sz="2371" i="true">
                <a:solidFill>
                  <a:srgbClr val="303642"/>
                </a:solidFill>
                <a:latin typeface="Poppins Italics"/>
                <a:ea typeface="Poppins Italics"/>
                <a:cs typeface="Poppins Italics"/>
                <a:sym typeface="Poppins Italics"/>
              </a:rPr>
              <a:t>public health</a:t>
            </a:r>
            <a:r>
              <a:rPr lang="en-US" sz="2371">
                <a:solidFill>
                  <a:srgbClr val="303642"/>
                </a:solidFill>
                <a:latin typeface="Poppins"/>
                <a:ea typeface="Poppins"/>
                <a:cs typeface="Poppins"/>
                <a:sym typeface="Poppins"/>
              </a:rPr>
              <a:t>.  </a:t>
            </a:r>
          </a:p>
          <a:p>
            <a:pPr algn="ctr" marL="512083" indent="-256041" lvl="1">
              <a:lnSpc>
                <a:spcPts val="3320"/>
              </a:lnSpc>
              <a:buFont typeface="Arial"/>
              <a:buChar char="•"/>
            </a:pPr>
            <a:r>
              <a:rPr lang="en-US" sz="2371">
                <a:solidFill>
                  <a:srgbClr val="303642"/>
                </a:solidFill>
                <a:latin typeface="Poppins"/>
                <a:ea typeface="Poppins"/>
                <a:cs typeface="Poppins"/>
                <a:sym typeface="Poppins"/>
              </a:rPr>
              <a:t>Memberikan dasar untuk rekomendasi pengendalian DBD berdasarkan pola iklim dan kepadatan penduduk. </a:t>
            </a:r>
          </a:p>
          <a:p>
            <a:pPr algn="ctr">
              <a:lnSpc>
                <a:spcPts val="33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3081" y="1346863"/>
            <a:ext cx="15021838" cy="7593274"/>
            <a:chOff x="0" y="0"/>
            <a:chExt cx="3956369" cy="1999875"/>
          </a:xfrm>
        </p:grpSpPr>
        <p:sp>
          <p:nvSpPr>
            <p:cNvPr name="Freeform 4" id="4"/>
            <p:cNvSpPr/>
            <p:nvPr/>
          </p:nvSpPr>
          <p:spPr>
            <a:xfrm flipH="false" flipV="false" rot="0">
              <a:off x="0" y="0"/>
              <a:ext cx="3956369" cy="1999874"/>
            </a:xfrm>
            <a:custGeom>
              <a:avLst/>
              <a:gdLst/>
              <a:ahLst/>
              <a:cxnLst/>
              <a:rect r="r" b="b" t="t" l="l"/>
              <a:pathLst>
                <a:path h="1999874" w="3956369">
                  <a:moveTo>
                    <a:pt x="0" y="0"/>
                  </a:moveTo>
                  <a:lnTo>
                    <a:pt x="3956369" y="0"/>
                  </a:lnTo>
                  <a:lnTo>
                    <a:pt x="3956369" y="1999874"/>
                  </a:lnTo>
                  <a:lnTo>
                    <a:pt x="0" y="1999874"/>
                  </a:lnTo>
                  <a:close/>
                </a:path>
              </a:pathLst>
            </a:custGeom>
            <a:solidFill>
              <a:srgbClr val="004AAD"/>
            </a:solidFill>
          </p:spPr>
        </p:sp>
        <p:sp>
          <p:nvSpPr>
            <p:cNvPr name="TextBox 5" id="5"/>
            <p:cNvSpPr txBox="true"/>
            <p:nvPr/>
          </p:nvSpPr>
          <p:spPr>
            <a:xfrm>
              <a:off x="0" y="-47625"/>
              <a:ext cx="3956369" cy="2047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65981" y="4029075"/>
            <a:ext cx="9156038" cy="2105025"/>
          </a:xfrm>
          <a:prstGeom prst="rect">
            <a:avLst/>
          </a:prstGeom>
        </p:spPr>
        <p:txBody>
          <a:bodyPr anchor="t" rtlCol="false" tIns="0" lIns="0" bIns="0" rIns="0">
            <a:spAutoFit/>
          </a:bodyPr>
          <a:lstStyle/>
          <a:p>
            <a:pPr algn="ctr">
              <a:lnSpc>
                <a:spcPts val="8400"/>
              </a:lnSpc>
            </a:pPr>
            <a:r>
              <a:rPr lang="en-US" b="true" sz="6000">
                <a:solidFill>
                  <a:srgbClr val="FFFFFF"/>
                </a:solidFill>
                <a:latin typeface="League Spartan"/>
                <a:ea typeface="League Spartan"/>
                <a:cs typeface="League Spartan"/>
                <a:sym typeface="League Spartan"/>
              </a:rPr>
              <a:t>METODOLOGI PENELITIAN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681184"/>
            <a:ext cx="4243380"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PENELITIAN</a:t>
            </a:r>
          </a:p>
        </p:txBody>
      </p:sp>
      <p:sp>
        <p:nvSpPr>
          <p:cNvPr name="TextBox 7" id="7"/>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METODOLOGI</a:t>
            </a:r>
          </a:p>
        </p:txBody>
      </p:sp>
      <p:sp>
        <p:nvSpPr>
          <p:cNvPr name="TextBox 8" id="8"/>
          <p:cNvSpPr txBox="true"/>
          <p:nvPr/>
        </p:nvSpPr>
        <p:spPr>
          <a:xfrm rot="0">
            <a:off x="1028700" y="2911500"/>
            <a:ext cx="16230600" cy="223200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Sumber Data :</a:t>
            </a:r>
          </a:p>
          <a:p>
            <a:pPr algn="l">
              <a:lnSpc>
                <a:spcPts val="2976"/>
              </a:lnSpc>
              <a:spcBef>
                <a:spcPct val="0"/>
              </a:spcBef>
            </a:pPr>
            <a:r>
              <a:rPr lang="en-US" sz="2125">
                <a:solidFill>
                  <a:srgbClr val="000000"/>
                </a:solidFill>
                <a:latin typeface="Poppins"/>
                <a:ea typeface="Poppins"/>
                <a:cs typeface="Poppins"/>
                <a:sym typeface="Poppins"/>
              </a:rPr>
              <a:t> Data iklim yang digunakan dalam analisis bersumber dari Kaggle, yaitu dataset Indonesia Climate, berisi informasi iklim per provinsi Indonesia, yang terdiri dari tigas file csv, yaitu  </a:t>
            </a:r>
            <a:r>
              <a:rPr lang="en-US" sz="2125" i="true">
                <a:solidFill>
                  <a:srgbClr val="000000"/>
                </a:solidFill>
                <a:latin typeface="Poppins Italics"/>
                <a:ea typeface="Poppins Italics"/>
                <a:cs typeface="Poppins Italics"/>
                <a:sym typeface="Poppins Italics"/>
              </a:rPr>
              <a:t>climate_data, station_detail.csv</a:t>
            </a:r>
            <a:r>
              <a:rPr lang="en-US" sz="2125">
                <a:solidFill>
                  <a:srgbClr val="000000"/>
                </a:solidFill>
                <a:latin typeface="Poppins"/>
                <a:ea typeface="Poppins"/>
                <a:cs typeface="Poppins"/>
                <a:sym typeface="Poppins"/>
              </a:rPr>
              <a:t> , dan  </a:t>
            </a:r>
            <a:r>
              <a:rPr lang="en-US" sz="2125" i="true">
                <a:solidFill>
                  <a:srgbClr val="000000"/>
                </a:solidFill>
                <a:latin typeface="Poppins Italics"/>
                <a:ea typeface="Poppins Italics"/>
                <a:cs typeface="Poppins Italics"/>
                <a:sym typeface="Poppins Italics"/>
              </a:rPr>
              <a:t>province_detail.csv</a:t>
            </a:r>
            <a:r>
              <a:rPr lang="en-US" sz="2125">
                <a:solidFill>
                  <a:srgbClr val="000000"/>
                </a:solidFill>
                <a:latin typeface="Poppins"/>
                <a:ea typeface="Poppins"/>
                <a:cs typeface="Poppins"/>
                <a:sym typeface="Poppins"/>
              </a:rPr>
              <a:t> .  Data  kepadatan   penduduk  yang  digunakan   dalam   laporan   ini   diambil   dari  Badan Pusat  Statistik  (BPS).  Data  mengenai   kasus  DBD per  provinsi   diperoleh   dari   laman   resmi  Kementerian Kesehatan Republik Indonesia  melalui   kategori   Profil  Kesehatan.</a:t>
            </a:r>
          </a:p>
        </p:txBody>
      </p:sp>
      <p:sp>
        <p:nvSpPr>
          <p:cNvPr name="TextBox 9" id="9"/>
          <p:cNvSpPr txBox="true"/>
          <p:nvPr/>
        </p:nvSpPr>
        <p:spPr>
          <a:xfrm rot="0">
            <a:off x="1028700" y="5457825"/>
            <a:ext cx="16230600" cy="2603475"/>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TEKNIK PENGAMBILAN DATA:</a:t>
            </a:r>
          </a:p>
          <a:p>
            <a:pPr algn="l">
              <a:lnSpc>
                <a:spcPts val="2976"/>
              </a:lnSpc>
            </a:pPr>
            <a:r>
              <a:rPr lang="en-US" sz="2125">
                <a:solidFill>
                  <a:srgbClr val="000000"/>
                </a:solidFill>
                <a:latin typeface="Poppins"/>
                <a:ea typeface="Poppins"/>
                <a:cs typeface="Poppins"/>
                <a:sym typeface="Poppins"/>
              </a:rPr>
              <a:t> Dataset Kasus  Demam   Berdarah  Dengue (DBD), data  diambil   dari   dokumen   Profil  Kesehatan Indonesia  tahun  2019 dan  tahun  2020 yang  diterbitkan  oleh Kementerian Kesehatan ( Kemenkes )   sebagai   Laporan   Tahunan . Data  kasus  DBD per  provinsi   berbentuk   dokumen   dalam  format PDF.  Untuk  Dataset Iklim Indonesia, data  diunduh   langsung   dalam   bentuk  CSV  dari  platform Kaggle .  U ntuk  Dataset  Kepadatan   Penduduk , data  diakses   dari   tabel   statistik  di situs  resmi  Badan Pusat  Statistik  (BPS). </a:t>
            </a:r>
          </a:p>
          <a:p>
            <a:pPr algn="l">
              <a:lnSpc>
                <a:spcPts val="297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681184"/>
            <a:ext cx="4243380"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PENELITIAN</a:t>
            </a:r>
          </a:p>
        </p:txBody>
      </p:sp>
      <p:sp>
        <p:nvSpPr>
          <p:cNvPr name="TextBox 4" id="4"/>
          <p:cNvSpPr txBox="true"/>
          <p:nvPr/>
        </p:nvSpPr>
        <p:spPr>
          <a:xfrm rot="0">
            <a:off x="1028700" y="914400"/>
            <a:ext cx="4842085" cy="897853"/>
          </a:xfrm>
          <a:prstGeom prst="rect">
            <a:avLst/>
          </a:prstGeom>
        </p:spPr>
        <p:txBody>
          <a:bodyPr anchor="t" rtlCol="false" tIns="0" lIns="0" bIns="0" rIns="0">
            <a:spAutoFit/>
          </a:bodyPr>
          <a:lstStyle/>
          <a:p>
            <a:pPr algn="l">
              <a:lnSpc>
                <a:spcPts val="7212"/>
              </a:lnSpc>
            </a:pPr>
            <a:r>
              <a:rPr lang="en-US" sz="5151">
                <a:solidFill>
                  <a:srgbClr val="000000"/>
                </a:solidFill>
                <a:latin typeface="Roboto"/>
                <a:ea typeface="Roboto"/>
                <a:cs typeface="Roboto"/>
                <a:sym typeface="Roboto"/>
              </a:rPr>
              <a:t>METODOLOGI</a:t>
            </a:r>
          </a:p>
        </p:txBody>
      </p:sp>
      <p:sp>
        <p:nvSpPr>
          <p:cNvPr name="TextBox 5" id="5"/>
          <p:cNvSpPr txBox="true"/>
          <p:nvPr/>
        </p:nvSpPr>
        <p:spPr>
          <a:xfrm rot="0">
            <a:off x="1028700" y="2911500"/>
            <a:ext cx="16230600" cy="148905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Teknik Integrasi Data </a:t>
            </a:r>
          </a:p>
          <a:p>
            <a:pPr algn="l">
              <a:lnSpc>
                <a:spcPts val="2976"/>
              </a:lnSpc>
              <a:spcBef>
                <a:spcPct val="0"/>
              </a:spcBef>
            </a:pPr>
            <a:r>
              <a:rPr lang="en-US" sz="2125">
                <a:solidFill>
                  <a:srgbClr val="000000"/>
                </a:solidFill>
                <a:latin typeface="Poppins"/>
                <a:ea typeface="Poppins"/>
                <a:cs typeface="Poppins"/>
                <a:sym typeface="Poppins"/>
              </a:rPr>
              <a:t>  Proses  integrasi  data  dilakukan   untuk   menggabungk</a:t>
            </a:r>
            <a:r>
              <a:rPr lang="en-US" sz="2125">
                <a:solidFill>
                  <a:srgbClr val="000000"/>
                </a:solidFill>
                <a:latin typeface="Poppins"/>
                <a:ea typeface="Poppins"/>
                <a:cs typeface="Poppins"/>
                <a:sym typeface="Poppins"/>
              </a:rPr>
              <a:t>a</a:t>
            </a:r>
            <a:r>
              <a:rPr lang="en-US" sz="2125">
                <a:solidFill>
                  <a:srgbClr val="000000"/>
                </a:solidFill>
                <a:latin typeface="Poppins"/>
                <a:ea typeface="Poppins"/>
                <a:cs typeface="Poppins"/>
                <a:sym typeface="Poppins"/>
              </a:rPr>
              <a:t>n  </a:t>
            </a:r>
            <a:r>
              <a:rPr lang="en-US" sz="2125">
                <a:solidFill>
                  <a:srgbClr val="000000"/>
                </a:solidFill>
                <a:latin typeface="Poppins"/>
                <a:ea typeface="Poppins"/>
                <a:cs typeface="Poppins"/>
                <a:sym typeface="Poppins"/>
              </a:rPr>
              <a:t>data</a:t>
            </a:r>
            <a:r>
              <a:rPr lang="en-US" sz="2125">
                <a:solidFill>
                  <a:srgbClr val="000000"/>
                </a:solidFill>
                <a:latin typeface="Poppins"/>
                <a:ea typeface="Poppins"/>
                <a:cs typeface="Poppins"/>
                <a:sym typeface="Poppins"/>
              </a:rPr>
              <a:t> </a:t>
            </a:r>
            <a:r>
              <a:rPr lang="en-US" sz="2125">
                <a:solidFill>
                  <a:srgbClr val="000000"/>
                </a:solidFill>
                <a:latin typeface="Poppins"/>
                <a:ea typeface="Poppins"/>
                <a:cs typeface="Poppins"/>
                <a:sym typeface="Poppins"/>
              </a:rPr>
              <a:t> i</a:t>
            </a:r>
            <a:r>
              <a:rPr lang="en-US" sz="2125">
                <a:solidFill>
                  <a:srgbClr val="000000"/>
                </a:solidFill>
                <a:latin typeface="Poppins"/>
                <a:ea typeface="Poppins"/>
                <a:cs typeface="Poppins"/>
                <a:sym typeface="Poppins"/>
              </a:rPr>
              <a:t>kl</a:t>
            </a:r>
            <a:r>
              <a:rPr lang="en-US" sz="2125">
                <a:solidFill>
                  <a:srgbClr val="000000"/>
                </a:solidFill>
                <a:latin typeface="Poppins"/>
                <a:ea typeface="Poppins"/>
                <a:cs typeface="Poppins"/>
                <a:sym typeface="Poppins"/>
              </a:rPr>
              <a:t>i</a:t>
            </a:r>
            <a:r>
              <a:rPr lang="en-US" sz="2125">
                <a:solidFill>
                  <a:srgbClr val="000000"/>
                </a:solidFill>
                <a:latin typeface="Poppins"/>
                <a:ea typeface="Poppins"/>
                <a:cs typeface="Poppins"/>
                <a:sym typeface="Poppins"/>
              </a:rPr>
              <a:t>m , da</a:t>
            </a:r>
            <a:r>
              <a:rPr lang="en-US" sz="2125">
                <a:solidFill>
                  <a:srgbClr val="000000"/>
                </a:solidFill>
                <a:latin typeface="Poppins"/>
                <a:ea typeface="Poppins"/>
                <a:cs typeface="Poppins"/>
                <a:sym typeface="Poppins"/>
              </a:rPr>
              <a:t>ta</a:t>
            </a:r>
            <a:r>
              <a:rPr lang="en-US" sz="2125">
                <a:solidFill>
                  <a:srgbClr val="000000"/>
                </a:solidFill>
                <a:latin typeface="Poppins"/>
                <a:ea typeface="Poppins"/>
                <a:cs typeface="Poppins"/>
                <a:sym typeface="Poppins"/>
              </a:rPr>
              <a:t>  kepadatan   penduduk , dan data  kasus  DBD  untuk   rentan   waktu  2019-2020. Bentuk integrasi yang dilakukan: Penyamaan Nama Provinsi , Standarisasi Nama Kolom, Penggabungan Dataset . </a:t>
            </a:r>
          </a:p>
        </p:txBody>
      </p:sp>
      <p:sp>
        <p:nvSpPr>
          <p:cNvPr name="TextBox 6" id="6"/>
          <p:cNvSpPr txBox="true"/>
          <p:nvPr/>
        </p:nvSpPr>
        <p:spPr>
          <a:xfrm rot="0">
            <a:off x="1028700" y="4697431"/>
            <a:ext cx="16230600" cy="1117575"/>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Data Cleaning </a:t>
            </a:r>
          </a:p>
          <a:p>
            <a:pPr algn="l">
              <a:lnSpc>
                <a:spcPts val="2976"/>
              </a:lnSpc>
              <a:spcBef>
                <a:spcPct val="0"/>
              </a:spcBef>
            </a:pPr>
            <a:r>
              <a:rPr lang="en-US" sz="2125">
                <a:solidFill>
                  <a:srgbClr val="000000"/>
                </a:solidFill>
                <a:latin typeface="Poppins"/>
                <a:ea typeface="Poppins"/>
                <a:cs typeface="Poppins"/>
                <a:sym typeface="Poppins"/>
              </a:rPr>
              <a:t>Cleaning dataset yang dilakukan berupa penghilangan baris NaN, mengubah tipe kolom menjadi numerik, menghapus titik pemisah ribuan dan koma ke titik, jmembersihkan kolom integer, membersihkan kolom float.</a:t>
            </a:r>
          </a:p>
        </p:txBody>
      </p:sp>
      <p:sp>
        <p:nvSpPr>
          <p:cNvPr name="TextBox 7" id="7"/>
          <p:cNvSpPr txBox="true"/>
          <p:nvPr/>
        </p:nvSpPr>
        <p:spPr>
          <a:xfrm rot="0">
            <a:off x="1028700" y="6111887"/>
            <a:ext cx="16230600" cy="2974950"/>
          </a:xfrm>
          <a:prstGeom prst="rect">
            <a:avLst/>
          </a:prstGeom>
        </p:spPr>
        <p:txBody>
          <a:bodyPr anchor="t" rtlCol="false" tIns="0" lIns="0" bIns="0" rIns="0">
            <a:spAutoFit/>
          </a:bodyPr>
          <a:lstStyle/>
          <a:p>
            <a:pPr algn="l">
              <a:lnSpc>
                <a:spcPts val="2976"/>
              </a:lnSpc>
            </a:pPr>
            <a:r>
              <a:rPr lang="en-US" sz="2125" b="true">
                <a:solidFill>
                  <a:srgbClr val="000000"/>
                </a:solidFill>
                <a:latin typeface="Poppins Bold"/>
                <a:ea typeface="Poppins Bold"/>
                <a:cs typeface="Poppins Bold"/>
                <a:sym typeface="Poppins Bold"/>
              </a:rPr>
              <a:t>Eksplorasi Data</a:t>
            </a:r>
          </a:p>
          <a:p>
            <a:pPr algn="l">
              <a:lnSpc>
                <a:spcPts val="2976"/>
              </a:lnSpc>
              <a:spcBef>
                <a:spcPct val="0"/>
              </a:spcBef>
            </a:pPr>
            <a:r>
              <a:rPr lang="en-US" sz="2125">
                <a:solidFill>
                  <a:srgbClr val="000000"/>
                </a:solidFill>
                <a:latin typeface="Poppins"/>
                <a:ea typeface="Poppins"/>
                <a:cs typeface="Poppins"/>
                <a:sym typeface="Poppins"/>
              </a:rPr>
              <a:t> Eksplorasi  Data (Exploratory Data Analysis / EDA)  adalah   tahap   metodologi  yang  dilakukan   setelah  data  selesai   dikumpulkan  dan  dibersihkan  (data wrangling),  tetapi   sebelum   analisis   statistik  formal ( inferensial )  atau   pengujian   hipotesis   dilakukan.  Eksplorasi   statistik   deskriptif   dilakukan   terhadap   variabel-variabel   penelitian,  meliputi   nilai  minimum,  maksimum , rata-rata,  maupun   standar   deviasi   untuk  masing-masing  variabel  per  provinsi.  Eksplorasi  visual  dilakukan   menggunakan   grafik   atau  plot,   seperti  heatmap  korelasi, boxplot,  bar  chart,  ataupun   scatterplot   untuk   melihat   pola   hubungan   awal   antara   faktor   iklim  dan  jumlah   kasus  DBD. Tahap eksplorasi data dilakukan setelah uji normalitas Shapito Wilk untuk uji bivariat korelasi.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DAG43bQpYlA</dc:identifier>
  <dcterms:modified xsi:type="dcterms:W3CDTF">2011-08-01T06:04:30Z</dcterms:modified>
  <cp:revision>1</cp:revision>
  <dc:title>projek akhir data wr</dc:title>
</cp:coreProperties>
</file>